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7" r:id="rId3"/>
    <p:sldId id="262" r:id="rId4"/>
    <p:sldId id="263" r:id="rId5"/>
    <p:sldId id="264" r:id="rId6"/>
    <p:sldId id="265" r:id="rId7"/>
    <p:sldId id="461" r:id="rId8"/>
    <p:sldId id="462" r:id="rId9"/>
    <p:sldId id="266" r:id="rId10"/>
    <p:sldId id="457" r:id="rId11"/>
    <p:sldId id="458" r:id="rId12"/>
    <p:sldId id="459" r:id="rId13"/>
    <p:sldId id="460" r:id="rId14"/>
    <p:sldId id="268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A49C"/>
    <a:srgbClr val="40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7" autoAdjust="0"/>
    <p:restoredTop sz="94719"/>
  </p:normalViewPr>
  <p:slideViewPr>
    <p:cSldViewPr snapToGrid="0">
      <p:cViewPr varScale="1">
        <p:scale>
          <a:sx n="111" d="100"/>
          <a:sy n="111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3008D-BAF7-4395-9A92-50394A9B27F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0D158-3C10-4016-86BD-AB0308BB5C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06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2DD-57F9-6E62-3835-75A29F49B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7AC1-8C6C-112B-6D83-35A36511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DDBB9-9C86-A166-1B3B-04909F73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0AC2C-8153-4D7D-A78A-17D035FD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CAF4-D2C2-C715-79D2-1231C5B9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62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8436-3C87-E39D-A264-422274C4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22D74-8A2E-E6AF-A2D9-D9F099E01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04B10-17D7-A926-9837-1FDB3565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0DCE4-5580-73D6-B1E1-10BEAD2C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455E2-DEB7-CFE7-5023-F049C73C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2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3F7A4-F5CE-FFEE-6F9A-E2C06D1A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F587E-EE94-E7E0-75B3-1EFF2054A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C9A1D-3F26-8288-B9BC-1DA45A19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9F02-441E-E277-F2EC-29D6B2A5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81D4E-60C4-1298-80C5-F3AFAD19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251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09B21BE-BFC1-F4CC-85CF-DA94377206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9490" y="1"/>
            <a:ext cx="6602509" cy="4840939"/>
          </a:xfrm>
          <a:custGeom>
            <a:avLst/>
            <a:gdLst>
              <a:gd name="connsiteX0" fmla="*/ 0 w 6602509"/>
              <a:gd name="connsiteY0" fmla="*/ 0 h 4840941"/>
              <a:gd name="connsiteX1" fmla="*/ 6602509 w 6602509"/>
              <a:gd name="connsiteY1" fmla="*/ 0 h 4840941"/>
              <a:gd name="connsiteX2" fmla="*/ 6602509 w 6602509"/>
              <a:gd name="connsiteY2" fmla="*/ 4840941 h 4840941"/>
              <a:gd name="connsiteX3" fmla="*/ 4640097 w 6602509"/>
              <a:gd name="connsiteY3" fmla="*/ 4840941 h 484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2509" h="4840941">
                <a:moveTo>
                  <a:pt x="0" y="0"/>
                </a:moveTo>
                <a:lnTo>
                  <a:pt x="6602509" y="0"/>
                </a:lnTo>
                <a:lnTo>
                  <a:pt x="6602509" y="4840941"/>
                </a:lnTo>
                <a:lnTo>
                  <a:pt x="4640097" y="4840941"/>
                </a:lnTo>
                <a:close/>
              </a:path>
            </a:pathLst>
          </a:custGeom>
          <a:pattFill prst="pct5">
            <a:fgClr>
              <a:srgbClr val="11007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9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4E9EC9-D2A6-22E3-B2EA-DA995D0A9A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96000" cy="6858000"/>
          </a:xfrm>
          <a:custGeom>
            <a:avLst/>
            <a:gdLst>
              <a:gd name="connsiteX0" fmla="*/ 1873606 w 6096000"/>
              <a:gd name="connsiteY0" fmla="*/ 0 h 6858000"/>
              <a:gd name="connsiteX1" fmla="*/ 6096000 w 6096000"/>
              <a:gd name="connsiteY1" fmla="*/ 0 h 6858000"/>
              <a:gd name="connsiteX2" fmla="*/ 4222394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1873606" y="0"/>
                </a:moveTo>
                <a:lnTo>
                  <a:pt x="6096000" y="0"/>
                </a:lnTo>
                <a:lnTo>
                  <a:pt x="4222394" y="6858000"/>
                </a:lnTo>
                <a:lnTo>
                  <a:pt x="0" y="685800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7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AB7795D7-166B-948C-9D0F-80D4981DC60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2" y="3429000"/>
            <a:ext cx="6093762" cy="3440162"/>
          </a:xfrm>
          <a:custGeom>
            <a:avLst/>
            <a:gdLst>
              <a:gd name="connsiteX0" fmla="*/ 0 w 6093762"/>
              <a:gd name="connsiteY0" fmla="*/ 0 h 3440162"/>
              <a:gd name="connsiteX1" fmla="*/ 6093762 w 6093762"/>
              <a:gd name="connsiteY1" fmla="*/ 0 h 3440162"/>
              <a:gd name="connsiteX2" fmla="*/ 3983522 w 6093762"/>
              <a:gd name="connsiteY2" fmla="*/ 3440162 h 3440162"/>
              <a:gd name="connsiteX3" fmla="*/ 0 w 6093762"/>
              <a:gd name="connsiteY3" fmla="*/ 3440162 h 344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3762" h="3440162">
                <a:moveTo>
                  <a:pt x="0" y="0"/>
                </a:moveTo>
                <a:lnTo>
                  <a:pt x="6093762" y="0"/>
                </a:lnTo>
                <a:lnTo>
                  <a:pt x="3983522" y="3440162"/>
                </a:lnTo>
                <a:lnTo>
                  <a:pt x="0" y="344016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7ED0655C-4AFF-86A8-BBFC-83F020A3885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093764" y="1"/>
            <a:ext cx="6098236" cy="3428999"/>
          </a:xfrm>
          <a:custGeom>
            <a:avLst/>
            <a:gdLst>
              <a:gd name="connsiteX0" fmla="*/ 2114708 w 6098236"/>
              <a:gd name="connsiteY0" fmla="*/ 0 h 3417839"/>
              <a:gd name="connsiteX1" fmla="*/ 6098236 w 6098236"/>
              <a:gd name="connsiteY1" fmla="*/ 0 h 3417839"/>
              <a:gd name="connsiteX2" fmla="*/ 6098236 w 6098236"/>
              <a:gd name="connsiteY2" fmla="*/ 3417839 h 3417839"/>
              <a:gd name="connsiteX3" fmla="*/ 0 w 6098236"/>
              <a:gd name="connsiteY3" fmla="*/ 3417839 h 341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236" h="3417839">
                <a:moveTo>
                  <a:pt x="2114708" y="0"/>
                </a:moveTo>
                <a:lnTo>
                  <a:pt x="6098236" y="0"/>
                </a:lnTo>
                <a:lnTo>
                  <a:pt x="6098236" y="3417839"/>
                </a:lnTo>
                <a:lnTo>
                  <a:pt x="0" y="341783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62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16A7A9-11E9-D5C2-1FEB-6A1E0ABBF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43324" cy="6843178"/>
          </a:xfrm>
          <a:custGeom>
            <a:avLst/>
            <a:gdLst>
              <a:gd name="connsiteX0" fmla="*/ 4586516 w 6843324"/>
              <a:gd name="connsiteY0" fmla="*/ 4563973 h 6843178"/>
              <a:gd name="connsiteX1" fmla="*/ 6843324 w 6843324"/>
              <a:gd name="connsiteY1" fmla="*/ 6843178 h 6843178"/>
              <a:gd name="connsiteX2" fmla="*/ 2329709 w 6843324"/>
              <a:gd name="connsiteY2" fmla="*/ 6843178 h 6843178"/>
              <a:gd name="connsiteX3" fmla="*/ 0 w 6843324"/>
              <a:gd name="connsiteY3" fmla="*/ 0 h 6843178"/>
              <a:gd name="connsiteX4" fmla="*/ 4542968 w 6843324"/>
              <a:gd name="connsiteY4" fmla="*/ 4512180 h 6843178"/>
              <a:gd name="connsiteX5" fmla="*/ 2196064 w 6843324"/>
              <a:gd name="connsiteY5" fmla="*/ 6843178 h 6843178"/>
              <a:gd name="connsiteX6" fmla="*/ 0 w 6843324"/>
              <a:gd name="connsiteY6" fmla="*/ 6843178 h 684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3324" h="6843178">
                <a:moveTo>
                  <a:pt x="4586516" y="4563973"/>
                </a:moveTo>
                <a:lnTo>
                  <a:pt x="6843324" y="6843178"/>
                </a:lnTo>
                <a:lnTo>
                  <a:pt x="2329709" y="6843178"/>
                </a:lnTo>
                <a:close/>
                <a:moveTo>
                  <a:pt x="0" y="0"/>
                </a:moveTo>
                <a:lnTo>
                  <a:pt x="4542968" y="4512180"/>
                </a:lnTo>
                <a:lnTo>
                  <a:pt x="2196064" y="6843178"/>
                </a:lnTo>
                <a:lnTo>
                  <a:pt x="0" y="6843178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98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921FB29-D0AD-A8AC-D4E3-32338E359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38550" y="0"/>
            <a:ext cx="8553449" cy="6858000"/>
          </a:xfrm>
          <a:custGeom>
            <a:avLst/>
            <a:gdLst>
              <a:gd name="connsiteX0" fmla="*/ 3695700 w 8553449"/>
              <a:gd name="connsiteY0" fmla="*/ 0 h 6858000"/>
              <a:gd name="connsiteX1" fmla="*/ 7124700 w 8553449"/>
              <a:gd name="connsiteY1" fmla="*/ 0 h 6858000"/>
              <a:gd name="connsiteX2" fmla="*/ 8553449 w 8553449"/>
              <a:gd name="connsiteY2" fmla="*/ 1428749 h 6858000"/>
              <a:gd name="connsiteX3" fmla="*/ 8553449 w 8553449"/>
              <a:gd name="connsiteY3" fmla="*/ 5429251 h 6858000"/>
              <a:gd name="connsiteX4" fmla="*/ 7124700 w 8553449"/>
              <a:gd name="connsiteY4" fmla="*/ 6858000 h 6858000"/>
              <a:gd name="connsiteX5" fmla="*/ 3695700 w 8553449"/>
              <a:gd name="connsiteY5" fmla="*/ 6858000 h 6858000"/>
              <a:gd name="connsiteX6" fmla="*/ 7124700 w 8553449"/>
              <a:gd name="connsiteY6" fmla="*/ 3429000 h 6858000"/>
              <a:gd name="connsiteX7" fmla="*/ 0 w 8553449"/>
              <a:gd name="connsiteY7" fmla="*/ 0 h 6858000"/>
              <a:gd name="connsiteX8" fmla="*/ 3429000 w 8553449"/>
              <a:gd name="connsiteY8" fmla="*/ 0 h 6858000"/>
              <a:gd name="connsiteX9" fmla="*/ 6858000 w 8553449"/>
              <a:gd name="connsiteY9" fmla="*/ 3429000 h 6858000"/>
              <a:gd name="connsiteX10" fmla="*/ 3429000 w 8553449"/>
              <a:gd name="connsiteY10" fmla="*/ 6858000 h 6858000"/>
              <a:gd name="connsiteX11" fmla="*/ 0 w 8553449"/>
              <a:gd name="connsiteY11" fmla="*/ 6858000 h 6858000"/>
              <a:gd name="connsiteX12" fmla="*/ 3429000 w 8553449"/>
              <a:gd name="connsiteY12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53449" h="6858000">
                <a:moveTo>
                  <a:pt x="3695700" y="0"/>
                </a:moveTo>
                <a:lnTo>
                  <a:pt x="7124700" y="0"/>
                </a:lnTo>
                <a:lnTo>
                  <a:pt x="8553449" y="1428749"/>
                </a:lnTo>
                <a:lnTo>
                  <a:pt x="8553449" y="5429251"/>
                </a:lnTo>
                <a:lnTo>
                  <a:pt x="7124700" y="6858000"/>
                </a:lnTo>
                <a:lnTo>
                  <a:pt x="3695700" y="6858000"/>
                </a:lnTo>
                <a:lnTo>
                  <a:pt x="7124700" y="3429000"/>
                </a:lnTo>
                <a:close/>
                <a:moveTo>
                  <a:pt x="0" y="0"/>
                </a:moveTo>
                <a:lnTo>
                  <a:pt x="3429000" y="0"/>
                </a:lnTo>
                <a:lnTo>
                  <a:pt x="6858000" y="3429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95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EC5D8A-87AF-7737-CB17-2D37949DE2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676901" cy="68580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1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ED94BA93-F56D-2384-B53D-783F587CF0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45577" y="2272404"/>
            <a:ext cx="1156598" cy="1156596"/>
          </a:xfrm>
          <a:custGeom>
            <a:avLst/>
            <a:gdLst>
              <a:gd name="connsiteX0" fmla="*/ 578299 w 1156598"/>
              <a:gd name="connsiteY0" fmla="*/ 0 h 1156596"/>
              <a:gd name="connsiteX1" fmla="*/ 1156598 w 1156598"/>
              <a:gd name="connsiteY1" fmla="*/ 578298 h 1156596"/>
              <a:gd name="connsiteX2" fmla="*/ 578299 w 1156598"/>
              <a:gd name="connsiteY2" fmla="*/ 1156596 h 1156596"/>
              <a:gd name="connsiteX3" fmla="*/ 0 w 1156598"/>
              <a:gd name="connsiteY3" fmla="*/ 578298 h 1156596"/>
              <a:gd name="connsiteX4" fmla="*/ 578299 w 1156598"/>
              <a:gd name="connsiteY4" fmla="*/ 0 h 115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598" h="1156596">
                <a:moveTo>
                  <a:pt x="578299" y="0"/>
                </a:moveTo>
                <a:cubicBezTo>
                  <a:pt x="897685" y="0"/>
                  <a:pt x="1156598" y="258913"/>
                  <a:pt x="1156598" y="578298"/>
                </a:cubicBezTo>
                <a:cubicBezTo>
                  <a:pt x="1156598" y="897683"/>
                  <a:pt x="897685" y="1156596"/>
                  <a:pt x="578299" y="1156596"/>
                </a:cubicBezTo>
                <a:cubicBezTo>
                  <a:pt x="258913" y="1156596"/>
                  <a:pt x="0" y="897683"/>
                  <a:pt x="0" y="578298"/>
                </a:cubicBezTo>
                <a:cubicBezTo>
                  <a:pt x="0" y="258913"/>
                  <a:pt x="258913" y="0"/>
                  <a:pt x="5782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FC01DA57-2DBA-9E7E-2CD4-0A15AC314E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9822" y="2726929"/>
            <a:ext cx="1156598" cy="1156596"/>
          </a:xfrm>
          <a:custGeom>
            <a:avLst/>
            <a:gdLst>
              <a:gd name="connsiteX0" fmla="*/ 578299 w 1156598"/>
              <a:gd name="connsiteY0" fmla="*/ 0 h 1156596"/>
              <a:gd name="connsiteX1" fmla="*/ 1156598 w 1156598"/>
              <a:gd name="connsiteY1" fmla="*/ 578298 h 1156596"/>
              <a:gd name="connsiteX2" fmla="*/ 578299 w 1156598"/>
              <a:gd name="connsiteY2" fmla="*/ 1156596 h 1156596"/>
              <a:gd name="connsiteX3" fmla="*/ 0 w 1156598"/>
              <a:gd name="connsiteY3" fmla="*/ 578298 h 1156596"/>
              <a:gd name="connsiteX4" fmla="*/ 578299 w 1156598"/>
              <a:gd name="connsiteY4" fmla="*/ 0 h 115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598" h="1156596">
                <a:moveTo>
                  <a:pt x="578299" y="0"/>
                </a:moveTo>
                <a:cubicBezTo>
                  <a:pt x="897685" y="0"/>
                  <a:pt x="1156598" y="258913"/>
                  <a:pt x="1156598" y="578298"/>
                </a:cubicBezTo>
                <a:cubicBezTo>
                  <a:pt x="1156598" y="897683"/>
                  <a:pt x="897685" y="1156596"/>
                  <a:pt x="578299" y="1156596"/>
                </a:cubicBezTo>
                <a:cubicBezTo>
                  <a:pt x="258913" y="1156596"/>
                  <a:pt x="0" y="897683"/>
                  <a:pt x="0" y="578298"/>
                </a:cubicBezTo>
                <a:cubicBezTo>
                  <a:pt x="0" y="258913"/>
                  <a:pt x="258913" y="0"/>
                  <a:pt x="5782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61BE5B67-2BE5-DCEA-83B6-630B7E2045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34065" y="2726929"/>
            <a:ext cx="1156598" cy="1156596"/>
          </a:xfrm>
          <a:custGeom>
            <a:avLst/>
            <a:gdLst>
              <a:gd name="connsiteX0" fmla="*/ 578299 w 1156598"/>
              <a:gd name="connsiteY0" fmla="*/ 0 h 1156596"/>
              <a:gd name="connsiteX1" fmla="*/ 1156598 w 1156598"/>
              <a:gd name="connsiteY1" fmla="*/ 578298 h 1156596"/>
              <a:gd name="connsiteX2" fmla="*/ 578299 w 1156598"/>
              <a:gd name="connsiteY2" fmla="*/ 1156596 h 1156596"/>
              <a:gd name="connsiteX3" fmla="*/ 0 w 1156598"/>
              <a:gd name="connsiteY3" fmla="*/ 578298 h 1156596"/>
              <a:gd name="connsiteX4" fmla="*/ 578299 w 1156598"/>
              <a:gd name="connsiteY4" fmla="*/ 0 h 115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598" h="1156596">
                <a:moveTo>
                  <a:pt x="578299" y="0"/>
                </a:moveTo>
                <a:cubicBezTo>
                  <a:pt x="897685" y="0"/>
                  <a:pt x="1156598" y="258913"/>
                  <a:pt x="1156598" y="578298"/>
                </a:cubicBezTo>
                <a:cubicBezTo>
                  <a:pt x="1156598" y="897683"/>
                  <a:pt x="897685" y="1156596"/>
                  <a:pt x="578299" y="1156596"/>
                </a:cubicBezTo>
                <a:cubicBezTo>
                  <a:pt x="258913" y="1156596"/>
                  <a:pt x="0" y="897683"/>
                  <a:pt x="0" y="578298"/>
                </a:cubicBezTo>
                <a:cubicBezTo>
                  <a:pt x="0" y="258913"/>
                  <a:pt x="258913" y="0"/>
                  <a:pt x="5782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D42D96DC-D3A2-2795-E460-83249DBE48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1334" y="2726929"/>
            <a:ext cx="1156598" cy="1156596"/>
          </a:xfrm>
          <a:custGeom>
            <a:avLst/>
            <a:gdLst>
              <a:gd name="connsiteX0" fmla="*/ 578299 w 1156598"/>
              <a:gd name="connsiteY0" fmla="*/ 0 h 1156596"/>
              <a:gd name="connsiteX1" fmla="*/ 1156598 w 1156598"/>
              <a:gd name="connsiteY1" fmla="*/ 578298 h 1156596"/>
              <a:gd name="connsiteX2" fmla="*/ 578299 w 1156598"/>
              <a:gd name="connsiteY2" fmla="*/ 1156596 h 1156596"/>
              <a:gd name="connsiteX3" fmla="*/ 0 w 1156598"/>
              <a:gd name="connsiteY3" fmla="*/ 578298 h 1156596"/>
              <a:gd name="connsiteX4" fmla="*/ 578299 w 1156598"/>
              <a:gd name="connsiteY4" fmla="*/ 0 h 115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598" h="1156596">
                <a:moveTo>
                  <a:pt x="578299" y="0"/>
                </a:moveTo>
                <a:cubicBezTo>
                  <a:pt x="897685" y="0"/>
                  <a:pt x="1156598" y="258913"/>
                  <a:pt x="1156598" y="578298"/>
                </a:cubicBezTo>
                <a:cubicBezTo>
                  <a:pt x="1156598" y="897683"/>
                  <a:pt x="897685" y="1156596"/>
                  <a:pt x="578299" y="1156596"/>
                </a:cubicBezTo>
                <a:cubicBezTo>
                  <a:pt x="258913" y="1156596"/>
                  <a:pt x="0" y="897683"/>
                  <a:pt x="0" y="578298"/>
                </a:cubicBezTo>
                <a:cubicBezTo>
                  <a:pt x="0" y="258913"/>
                  <a:pt x="258913" y="0"/>
                  <a:pt x="5782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7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C931-8677-84DD-6F61-11C08715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9FC7F-EA34-D7D3-2620-C0738BE81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DD40-1A22-941E-17D5-BC96896A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F7D38-B6B5-C5F7-3CB5-760C3274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9747B-A83F-7B8D-A1BC-B8628C17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03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C22A-6DBF-C733-AD27-83FFED97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71B2-9901-2968-7C13-00A737A5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D4D8-DDB3-DD8F-D56A-DACAAF00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2D46-C078-494D-FD2E-3482AB3B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7DED-12E4-32A7-0D80-2FAE7FB7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36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BBB0-DD66-CC7C-2A21-F319B276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B172-8AAD-A3CA-34CA-422CAA6F4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3F5A-9E6C-927A-4136-CDC6071AE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B8930-0947-909A-EED1-1DD3D75C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41B9A-6461-231E-0713-28E8EA5E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EA0CB-236E-E9A1-28A4-330782E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5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5055-937D-961B-85EF-D8AF3CF2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E3F2-1AF7-67A8-FF4B-BDF0671AB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FCBB6-6786-DC74-359D-617AE0947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37028-C32C-353F-D370-027BDA65F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8C5B1-06FB-699F-2F41-5D60EAAC4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88266-D44E-1EDD-26A0-31C6795A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5B68C-B43F-68C1-C623-825C7694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99E5F-94ED-3AF5-9A5E-4C4B8178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60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79DA-8DEF-CB5F-75D5-18FE8AA0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96264-D6DB-88F7-E23A-A055F304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1A9F0-C53F-F46A-1146-EB6F3F42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FF4D1-3F4B-7858-43EB-F1A2EE2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45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3C4F4-D2F8-BD8D-C313-0D4919B1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B118-E615-15EF-4758-1DAFF9ED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1E844-5D82-CC8F-1284-D0B01CA7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10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1D80-B1A6-B7E0-9C91-E417C18F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B151-5ED8-3409-8495-84D1C0909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B9BA9-E831-1638-AD6F-5E13A2D6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3AF7E-20F8-976B-F111-704818D8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D8803-C952-681F-C970-13910BE6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B0487-4D26-A371-1828-08468CD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39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8869-2339-4187-AA3C-0173FD77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B6AD9D-BD6D-426A-EF6A-852CCE3CA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67264-4066-A243-1AC0-6252E3A89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360CE-0D52-950C-80FC-6E6EF58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59DFC-DD2A-CE09-39C5-C05783B5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6EC1C-39E7-CE05-EBD1-525C4AC1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1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79584-3469-49C1-4D03-03AF217D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0CF24-DC8C-76CE-3F13-61FC60CD9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2C48-2A1F-47E0-871E-4D1DE9FF2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7C71E-BE1A-4013-82FF-F44899D5CB08}" type="datetimeFigureOut">
              <a:rPr lang="en-IN" smtClean="0"/>
              <a:t>27/09/25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9C093-C5DF-F32B-0F7B-5385202B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10E0-63B5-9B3C-DE11-3C6CDDD2F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F0491-EEA0-413D-ACAC-6B6A9BFB0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58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6D6DE8-B631-EDD4-3805-452CC024E304}"/>
              </a:ext>
            </a:extLst>
          </p:cNvPr>
          <p:cNvSpPr/>
          <p:nvPr/>
        </p:nvSpPr>
        <p:spPr>
          <a:xfrm>
            <a:off x="8271803" y="4840941"/>
            <a:ext cx="3920196" cy="2017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D5286B-59B7-3052-0E95-0686F0B0EE9B}"/>
              </a:ext>
            </a:extLst>
          </p:cNvPr>
          <p:cNvSpPr/>
          <p:nvPr/>
        </p:nvSpPr>
        <p:spPr>
          <a:xfrm>
            <a:off x="5589490" y="3334871"/>
            <a:ext cx="6069110" cy="3523129"/>
          </a:xfrm>
          <a:custGeom>
            <a:avLst/>
            <a:gdLst>
              <a:gd name="connsiteX0" fmla="*/ 3281313 w 6069110"/>
              <a:gd name="connsiteY0" fmla="*/ 0 h 3429000"/>
              <a:gd name="connsiteX1" fmla="*/ 6069110 w 6069110"/>
              <a:gd name="connsiteY1" fmla="*/ 0 h 3429000"/>
              <a:gd name="connsiteX2" fmla="*/ 2787797 w 6069110"/>
              <a:gd name="connsiteY2" fmla="*/ 3429000 h 3429000"/>
              <a:gd name="connsiteX3" fmla="*/ 0 w 606911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9110" h="3429000">
                <a:moveTo>
                  <a:pt x="3281313" y="0"/>
                </a:moveTo>
                <a:lnTo>
                  <a:pt x="6069110" y="0"/>
                </a:lnTo>
                <a:lnTo>
                  <a:pt x="2787797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47700" dist="457200" dir="7140000" algn="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CA9C6-91C6-9B88-4F13-77AC302DF4CC}"/>
              </a:ext>
            </a:extLst>
          </p:cNvPr>
          <p:cNvSpPr/>
          <p:nvPr/>
        </p:nvSpPr>
        <p:spPr>
          <a:xfrm>
            <a:off x="0" y="1104713"/>
            <a:ext cx="7239000" cy="4648573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7413130-7A45-FDC4-F7C8-06E567DE21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7" r="19321" b="2629"/>
          <a:stretch>
            <a:fillRect/>
          </a:stretch>
        </p:blipFill>
        <p:spPr>
          <a:xfrm>
            <a:off x="5589490" y="1"/>
            <a:ext cx="6602509" cy="48409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C5C0-451B-C919-861A-4D964560DBB7}"/>
              </a:ext>
            </a:extLst>
          </p:cNvPr>
          <p:cNvSpPr txBox="1"/>
          <p:nvPr/>
        </p:nvSpPr>
        <p:spPr>
          <a:xfrm>
            <a:off x="203568" y="2428725"/>
            <a:ext cx="589243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6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EBC PaperTrack </a:t>
            </a:r>
            <a:r>
              <a:rPr lang="en-GB" sz="3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Newspaper Inventory Management System</a:t>
            </a:r>
            <a:endParaRPr lang="en-IN" sz="48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Placeholder 19">
            <a:extLst>
              <a:ext uri="{FF2B5EF4-FFF2-40B4-BE49-F238E27FC236}">
                <a16:creationId xmlns:a16="http://schemas.microsoft.com/office/drawing/2014/main" id="{A42835FE-93BC-FFF3-E29E-5E89CCFD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7" r="4096" b="11807"/>
          <a:stretch>
            <a:fillRect/>
          </a:stretch>
        </p:blipFill>
        <p:spPr>
          <a:xfrm>
            <a:off x="5589491" y="8255"/>
            <a:ext cx="6602509" cy="4840939"/>
          </a:xfrm>
          <a:custGeom>
            <a:avLst/>
            <a:gdLst>
              <a:gd name="connsiteX0" fmla="*/ 0 w 6602509"/>
              <a:gd name="connsiteY0" fmla="*/ 0 h 4840941"/>
              <a:gd name="connsiteX1" fmla="*/ 6602509 w 6602509"/>
              <a:gd name="connsiteY1" fmla="*/ 0 h 4840941"/>
              <a:gd name="connsiteX2" fmla="*/ 6602509 w 6602509"/>
              <a:gd name="connsiteY2" fmla="*/ 4840941 h 4840941"/>
              <a:gd name="connsiteX3" fmla="*/ 4640097 w 6602509"/>
              <a:gd name="connsiteY3" fmla="*/ 4840941 h 484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2509" h="4840941">
                <a:moveTo>
                  <a:pt x="0" y="0"/>
                </a:moveTo>
                <a:lnTo>
                  <a:pt x="6602509" y="0"/>
                </a:lnTo>
                <a:lnTo>
                  <a:pt x="6602509" y="4840941"/>
                </a:lnTo>
                <a:lnTo>
                  <a:pt x="4640097" y="4840941"/>
                </a:lnTo>
                <a:close/>
              </a:path>
            </a:pathLst>
          </a:custGeom>
          <a:pattFill prst="pct5">
            <a:fgClr>
              <a:srgbClr val="110075"/>
            </a:fgClr>
            <a:bgClr>
              <a:schemeClr val="bg1"/>
            </a:bgClr>
          </a:patt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2F50D6-61A3-21B8-679F-B18F2B5F6BF4}"/>
              </a:ext>
            </a:extLst>
          </p:cNvPr>
          <p:cNvSpPr txBox="1"/>
          <p:nvPr/>
        </p:nvSpPr>
        <p:spPr>
          <a:xfrm>
            <a:off x="203568" y="5383953"/>
            <a:ext cx="10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13912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B320-CE96-17D1-784B-60E195CE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5F2CDE7B-DFAC-C86F-3914-ECC6C491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14185" r="55861" b="14169"/>
          <a:stretch>
            <a:fillRect/>
          </a:stretch>
        </p:blipFill>
        <p:spPr>
          <a:xfrm>
            <a:off x="363855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6858000 h 6858000"/>
              <a:gd name="connsiteX5" fmla="*/ 3429000 w 6858000"/>
              <a:gd name="connsiteY5" fmla="*/ 3429000 h 6858000"/>
              <a:gd name="connsiteX6" fmla="*/ 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3429000" y="0"/>
                </a:lnTo>
                <a:lnTo>
                  <a:pt x="6858000" y="3429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50BF496-2BD4-5AA5-9937-CF4CD66F4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8" t="14185" r="45942" b="14169"/>
          <a:stretch>
            <a:fillRect/>
          </a:stretch>
        </p:blipFill>
        <p:spPr>
          <a:xfrm>
            <a:off x="7334251" y="0"/>
            <a:ext cx="4857749" cy="6858000"/>
          </a:xfrm>
          <a:custGeom>
            <a:avLst/>
            <a:gdLst>
              <a:gd name="connsiteX0" fmla="*/ 0 w 4857749"/>
              <a:gd name="connsiteY0" fmla="*/ 0 h 6858000"/>
              <a:gd name="connsiteX1" fmla="*/ 3429000 w 4857749"/>
              <a:gd name="connsiteY1" fmla="*/ 0 h 6858000"/>
              <a:gd name="connsiteX2" fmla="*/ 4857749 w 4857749"/>
              <a:gd name="connsiteY2" fmla="*/ 1428749 h 6858000"/>
              <a:gd name="connsiteX3" fmla="*/ 4857749 w 4857749"/>
              <a:gd name="connsiteY3" fmla="*/ 5429251 h 6858000"/>
              <a:gd name="connsiteX4" fmla="*/ 3429000 w 4857749"/>
              <a:gd name="connsiteY4" fmla="*/ 6858000 h 6858000"/>
              <a:gd name="connsiteX5" fmla="*/ 0 w 4857749"/>
              <a:gd name="connsiteY5" fmla="*/ 6858000 h 6858000"/>
              <a:gd name="connsiteX6" fmla="*/ 3429000 w 4857749"/>
              <a:gd name="connsiteY6" fmla="*/ 3429000 h 6858000"/>
              <a:gd name="connsiteX7" fmla="*/ 0 w 485774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49" h="6858000">
                <a:moveTo>
                  <a:pt x="0" y="0"/>
                </a:moveTo>
                <a:lnTo>
                  <a:pt x="3429000" y="0"/>
                </a:lnTo>
                <a:lnTo>
                  <a:pt x="4857749" y="1428749"/>
                </a:lnTo>
                <a:lnTo>
                  <a:pt x="4857749" y="5429251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0E6E72C-B04C-F237-D1A3-DCDAA7553032}"/>
              </a:ext>
            </a:extLst>
          </p:cNvPr>
          <p:cNvSpPr/>
          <p:nvPr/>
        </p:nvSpPr>
        <p:spPr>
          <a:xfrm>
            <a:off x="0" y="438520"/>
            <a:ext cx="7715848" cy="5980958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244DE4-A6F4-04A8-A8AB-658C4F7A85BA}"/>
              </a:ext>
            </a:extLst>
          </p:cNvPr>
          <p:cNvGrpSpPr/>
          <p:nvPr/>
        </p:nvGrpSpPr>
        <p:grpSpPr>
          <a:xfrm>
            <a:off x="142065" y="448415"/>
            <a:ext cx="5699391" cy="5515680"/>
            <a:chOff x="78565" y="737582"/>
            <a:chExt cx="5699391" cy="45033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12B818-1811-8EB3-8B1D-50253A409664}"/>
                </a:ext>
              </a:extLst>
            </p:cNvPr>
            <p:cNvSpPr txBox="1"/>
            <p:nvPr/>
          </p:nvSpPr>
          <p:spPr>
            <a:xfrm>
              <a:off x="136780" y="2175206"/>
              <a:ext cx="5582959" cy="306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Customer Management (</a:t>
              </a:r>
              <a:r>
                <a:rPr lang="en-GB" sz="2000" b="1" dirty="0" err="1"/>
                <a:t>customers_page.py</a:t>
              </a:r>
              <a:r>
                <a:rPr lang="en-GB" b="1" dirty="0"/>
                <a:t>):</a:t>
              </a: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Add, update, and delete customer records.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Fields include Name, Address, Contact Number, and Type (Daily/Weekly/Monthly).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 selectable list displays all customers in the database.</a:t>
              </a:r>
              <a:br>
                <a:rPr lang="en-GB" dirty="0"/>
              </a:br>
              <a:br>
                <a:rPr lang="en-GB" dirty="0"/>
              </a:br>
              <a:endParaRPr lang="en-GB" dirty="0"/>
            </a:p>
            <a:p>
              <a:r>
                <a:rPr lang="en-GB" b="1" dirty="0"/>
                <a:t>Publication Management (</a:t>
              </a:r>
              <a:r>
                <a:rPr lang="en-GB" sz="2000" b="1" dirty="0" err="1"/>
                <a:t>publications_page.py</a:t>
              </a:r>
              <a:r>
                <a:rPr lang="en-GB" b="1" dirty="0"/>
                <a:t>):</a:t>
              </a: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Add, update, and delete newspapers and magazines.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Details include Category, Title, Publisher, Type (Daily, Weekly, etc.), and Price.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947756-24A2-1B08-3E12-FACFA204CAC3}"/>
                </a:ext>
              </a:extLst>
            </p:cNvPr>
            <p:cNvSpPr txBox="1"/>
            <p:nvPr/>
          </p:nvSpPr>
          <p:spPr>
            <a:xfrm>
              <a:off x="78565" y="737582"/>
              <a:ext cx="5699391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/>
                <a:t>Feature Showcase: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4000" b="1" dirty="0"/>
                <a:t>Customer &amp; Publication Management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59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68F83-3894-A605-7256-FC61272D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F46F4C18-FC1A-D76A-1E0A-5776AC99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14185" r="55861" b="14169"/>
          <a:stretch>
            <a:fillRect/>
          </a:stretch>
        </p:blipFill>
        <p:spPr>
          <a:xfrm>
            <a:off x="363855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6858000 h 6858000"/>
              <a:gd name="connsiteX5" fmla="*/ 3429000 w 6858000"/>
              <a:gd name="connsiteY5" fmla="*/ 3429000 h 6858000"/>
              <a:gd name="connsiteX6" fmla="*/ 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3429000" y="0"/>
                </a:lnTo>
                <a:lnTo>
                  <a:pt x="6858000" y="3429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67C36E2B-80C6-AB54-9C60-272A52851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8" t="14185" r="45942" b="14169"/>
          <a:stretch>
            <a:fillRect/>
          </a:stretch>
        </p:blipFill>
        <p:spPr>
          <a:xfrm>
            <a:off x="7334251" y="0"/>
            <a:ext cx="4857749" cy="6858000"/>
          </a:xfrm>
          <a:custGeom>
            <a:avLst/>
            <a:gdLst>
              <a:gd name="connsiteX0" fmla="*/ 0 w 4857749"/>
              <a:gd name="connsiteY0" fmla="*/ 0 h 6858000"/>
              <a:gd name="connsiteX1" fmla="*/ 3429000 w 4857749"/>
              <a:gd name="connsiteY1" fmla="*/ 0 h 6858000"/>
              <a:gd name="connsiteX2" fmla="*/ 4857749 w 4857749"/>
              <a:gd name="connsiteY2" fmla="*/ 1428749 h 6858000"/>
              <a:gd name="connsiteX3" fmla="*/ 4857749 w 4857749"/>
              <a:gd name="connsiteY3" fmla="*/ 5429251 h 6858000"/>
              <a:gd name="connsiteX4" fmla="*/ 3429000 w 4857749"/>
              <a:gd name="connsiteY4" fmla="*/ 6858000 h 6858000"/>
              <a:gd name="connsiteX5" fmla="*/ 0 w 4857749"/>
              <a:gd name="connsiteY5" fmla="*/ 6858000 h 6858000"/>
              <a:gd name="connsiteX6" fmla="*/ 3429000 w 4857749"/>
              <a:gd name="connsiteY6" fmla="*/ 3429000 h 6858000"/>
              <a:gd name="connsiteX7" fmla="*/ 0 w 485774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49" h="6858000">
                <a:moveTo>
                  <a:pt x="0" y="0"/>
                </a:moveTo>
                <a:lnTo>
                  <a:pt x="3429000" y="0"/>
                </a:lnTo>
                <a:lnTo>
                  <a:pt x="4857749" y="1428749"/>
                </a:lnTo>
                <a:lnTo>
                  <a:pt x="4857749" y="5429251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8FB76F0-6E4E-B355-956E-4C40D71B80CD}"/>
              </a:ext>
            </a:extLst>
          </p:cNvPr>
          <p:cNvSpPr/>
          <p:nvPr/>
        </p:nvSpPr>
        <p:spPr>
          <a:xfrm>
            <a:off x="0" y="438520"/>
            <a:ext cx="7715848" cy="5980958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9DF08-FE8D-302F-83F5-909E295AC176}"/>
              </a:ext>
            </a:extLst>
          </p:cNvPr>
          <p:cNvGrpSpPr/>
          <p:nvPr/>
        </p:nvGrpSpPr>
        <p:grpSpPr>
          <a:xfrm>
            <a:off x="142063" y="476990"/>
            <a:ext cx="5699391" cy="5316786"/>
            <a:chOff x="78563" y="760912"/>
            <a:chExt cx="5699391" cy="434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7C5B4E-D0AE-152C-B54A-DBCFFC03146E}"/>
                </a:ext>
              </a:extLst>
            </p:cNvPr>
            <p:cNvSpPr txBox="1"/>
            <p:nvPr/>
          </p:nvSpPr>
          <p:spPr>
            <a:xfrm>
              <a:off x="78563" y="1860247"/>
              <a:ext cx="5582959" cy="324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module provides a direct way to manage inventory levels.</a:t>
              </a:r>
            </a:p>
            <a:p>
              <a:endParaRPr lang="en-GB" dirty="0"/>
            </a:p>
            <a:p>
              <a:r>
                <a:rPr lang="en-GB" b="1" dirty="0"/>
                <a:t>Stock Management (</a:t>
              </a:r>
              <a:r>
                <a:rPr lang="en-GB" b="1" dirty="0" err="1"/>
                <a:t>stock_page.py</a:t>
              </a:r>
              <a:r>
                <a:rPr lang="en-GB" b="1" dirty="0"/>
                <a:t>):</a:t>
              </a:r>
            </a:p>
            <a:p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View Current Stock:</a:t>
              </a:r>
              <a:r>
                <a:rPr lang="en-GB" dirty="0"/>
                <a:t> Displays a comprehensive list of all publications along with their current quantity and the last updated timestamp.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Update Stock:</a:t>
              </a:r>
              <a:r>
                <a:rPr lang="en-GB" dirty="0"/>
                <a:t> Users can select a publication and enter a new quantity to update the inventory level in the database.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Integrated Data:</a:t>
              </a:r>
              <a:r>
                <a:rPr lang="en-GB" dirty="0"/>
                <a:t> The publication dropdown is populated directly from the publications table, ensuring data consistency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2A15AA-8F89-69DB-674A-D09BF43F94DC}"/>
                </a:ext>
              </a:extLst>
            </p:cNvPr>
            <p:cNvSpPr txBox="1"/>
            <p:nvPr/>
          </p:nvSpPr>
          <p:spPr>
            <a:xfrm>
              <a:off x="78563" y="760912"/>
              <a:ext cx="5699391" cy="879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/>
                <a:t>Feature Showcase: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4000" b="1" dirty="0"/>
                <a:t>Stock Management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08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92735-E079-6F25-9F1C-B08488B5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6C21F5D6-2D79-498B-C88A-3DACA9AD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14185" r="55861" b="14169"/>
          <a:stretch>
            <a:fillRect/>
          </a:stretch>
        </p:blipFill>
        <p:spPr>
          <a:xfrm>
            <a:off x="363855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6858000 h 6858000"/>
              <a:gd name="connsiteX5" fmla="*/ 3429000 w 6858000"/>
              <a:gd name="connsiteY5" fmla="*/ 3429000 h 6858000"/>
              <a:gd name="connsiteX6" fmla="*/ 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3429000" y="0"/>
                </a:lnTo>
                <a:lnTo>
                  <a:pt x="6858000" y="3429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CEFC453B-8FE0-8B8A-7D0B-2CFAAF2B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8" t="14185" r="45942" b="14169"/>
          <a:stretch>
            <a:fillRect/>
          </a:stretch>
        </p:blipFill>
        <p:spPr>
          <a:xfrm>
            <a:off x="7334251" y="0"/>
            <a:ext cx="4857749" cy="6858000"/>
          </a:xfrm>
          <a:custGeom>
            <a:avLst/>
            <a:gdLst>
              <a:gd name="connsiteX0" fmla="*/ 0 w 4857749"/>
              <a:gd name="connsiteY0" fmla="*/ 0 h 6858000"/>
              <a:gd name="connsiteX1" fmla="*/ 3429000 w 4857749"/>
              <a:gd name="connsiteY1" fmla="*/ 0 h 6858000"/>
              <a:gd name="connsiteX2" fmla="*/ 4857749 w 4857749"/>
              <a:gd name="connsiteY2" fmla="*/ 1428749 h 6858000"/>
              <a:gd name="connsiteX3" fmla="*/ 4857749 w 4857749"/>
              <a:gd name="connsiteY3" fmla="*/ 5429251 h 6858000"/>
              <a:gd name="connsiteX4" fmla="*/ 3429000 w 4857749"/>
              <a:gd name="connsiteY4" fmla="*/ 6858000 h 6858000"/>
              <a:gd name="connsiteX5" fmla="*/ 0 w 4857749"/>
              <a:gd name="connsiteY5" fmla="*/ 6858000 h 6858000"/>
              <a:gd name="connsiteX6" fmla="*/ 3429000 w 4857749"/>
              <a:gd name="connsiteY6" fmla="*/ 3429000 h 6858000"/>
              <a:gd name="connsiteX7" fmla="*/ 0 w 485774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49" h="6858000">
                <a:moveTo>
                  <a:pt x="0" y="0"/>
                </a:moveTo>
                <a:lnTo>
                  <a:pt x="3429000" y="0"/>
                </a:lnTo>
                <a:lnTo>
                  <a:pt x="4857749" y="1428749"/>
                </a:lnTo>
                <a:lnTo>
                  <a:pt x="4857749" y="5429251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8DA61C4-E842-88B4-09A1-04906B503567}"/>
              </a:ext>
            </a:extLst>
          </p:cNvPr>
          <p:cNvSpPr/>
          <p:nvPr/>
        </p:nvSpPr>
        <p:spPr>
          <a:xfrm>
            <a:off x="0" y="438520"/>
            <a:ext cx="7715848" cy="5980958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D720D-A233-BF0A-02F8-159C472B3B2D}"/>
              </a:ext>
            </a:extLst>
          </p:cNvPr>
          <p:cNvGrpSpPr/>
          <p:nvPr/>
        </p:nvGrpSpPr>
        <p:grpSpPr>
          <a:xfrm>
            <a:off x="142063" y="327605"/>
            <a:ext cx="5699391" cy="6198396"/>
            <a:chOff x="78563" y="638945"/>
            <a:chExt cx="5699391" cy="50607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D7D26-8DC2-CA3F-0DF5-B6BCA355B532}"/>
                </a:ext>
              </a:extLst>
            </p:cNvPr>
            <p:cNvSpPr txBox="1"/>
            <p:nvPr/>
          </p:nvSpPr>
          <p:spPr>
            <a:xfrm>
              <a:off x="78563" y="1553445"/>
              <a:ext cx="5496738" cy="414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 powerful interface designed to make the order creation process fast and accurate.</a:t>
              </a:r>
            </a:p>
            <a:p>
              <a:endParaRPr lang="en-GB" dirty="0"/>
            </a:p>
            <a:p>
              <a:r>
                <a:rPr lang="en-GB" b="1" dirty="0"/>
                <a:t>Order Creation (</a:t>
              </a:r>
              <a:r>
                <a:rPr lang="en-GB" b="1" dirty="0" err="1"/>
                <a:t>orders_page.py</a:t>
              </a:r>
              <a:r>
                <a:rPr lang="en-GB" b="1" dirty="0"/>
                <a:t>):</a:t>
              </a:r>
            </a:p>
            <a:p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Select Customer:</a:t>
              </a:r>
              <a:r>
                <a:rPr lang="en-GB" dirty="0"/>
                <a:t> Choose an existing customer from a dropdown list.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Search Publications:</a:t>
              </a:r>
              <a:r>
                <a:rPr lang="en-GB" dirty="0"/>
                <a:t> Search for publications by name to find items quickly.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Add Items to Order:</a:t>
              </a:r>
              <a:r>
                <a:rPr lang="en-GB" dirty="0"/>
                <a:t> Select a publication from the search results, specify a quantity, and add it to the current order basket.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Live Calculation:</a:t>
              </a:r>
              <a:r>
                <a:rPr lang="en-GB" dirty="0"/>
                <a:t> The system displays all items in the current order and automatically calculates the running total amount.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Finalize Order:</a:t>
              </a:r>
              <a:r>
                <a:rPr lang="en-GB" dirty="0"/>
                <a:t> Create the final order, which is then saved to the database along with its associated items.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E362C0-6B38-82F4-71F4-89423A59AF83}"/>
                </a:ext>
              </a:extLst>
            </p:cNvPr>
            <p:cNvSpPr txBox="1"/>
            <p:nvPr/>
          </p:nvSpPr>
          <p:spPr>
            <a:xfrm>
              <a:off x="78563" y="638945"/>
              <a:ext cx="5699391" cy="879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/>
                <a:t>Feature Showcase: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4000" b="1" dirty="0"/>
                <a:t>Order Processing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34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52B6-357A-244C-AD20-8A9CAAAC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65F6F12E-C0E1-AC21-D139-435E6564D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14185" r="55861" b="14169"/>
          <a:stretch>
            <a:fillRect/>
          </a:stretch>
        </p:blipFill>
        <p:spPr>
          <a:xfrm>
            <a:off x="363855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6858000 h 6858000"/>
              <a:gd name="connsiteX5" fmla="*/ 3429000 w 6858000"/>
              <a:gd name="connsiteY5" fmla="*/ 3429000 h 6858000"/>
              <a:gd name="connsiteX6" fmla="*/ 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3429000" y="0"/>
                </a:lnTo>
                <a:lnTo>
                  <a:pt x="6858000" y="3429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CA186C2-42EA-F7C4-B8B8-BBF5074F1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8" t="14185" r="45942" b="14169"/>
          <a:stretch>
            <a:fillRect/>
          </a:stretch>
        </p:blipFill>
        <p:spPr>
          <a:xfrm>
            <a:off x="7334251" y="0"/>
            <a:ext cx="4857749" cy="6858000"/>
          </a:xfrm>
          <a:custGeom>
            <a:avLst/>
            <a:gdLst>
              <a:gd name="connsiteX0" fmla="*/ 0 w 4857749"/>
              <a:gd name="connsiteY0" fmla="*/ 0 h 6858000"/>
              <a:gd name="connsiteX1" fmla="*/ 3429000 w 4857749"/>
              <a:gd name="connsiteY1" fmla="*/ 0 h 6858000"/>
              <a:gd name="connsiteX2" fmla="*/ 4857749 w 4857749"/>
              <a:gd name="connsiteY2" fmla="*/ 1428749 h 6858000"/>
              <a:gd name="connsiteX3" fmla="*/ 4857749 w 4857749"/>
              <a:gd name="connsiteY3" fmla="*/ 5429251 h 6858000"/>
              <a:gd name="connsiteX4" fmla="*/ 3429000 w 4857749"/>
              <a:gd name="connsiteY4" fmla="*/ 6858000 h 6858000"/>
              <a:gd name="connsiteX5" fmla="*/ 0 w 4857749"/>
              <a:gd name="connsiteY5" fmla="*/ 6858000 h 6858000"/>
              <a:gd name="connsiteX6" fmla="*/ 3429000 w 4857749"/>
              <a:gd name="connsiteY6" fmla="*/ 3429000 h 6858000"/>
              <a:gd name="connsiteX7" fmla="*/ 0 w 485774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49" h="6858000">
                <a:moveTo>
                  <a:pt x="0" y="0"/>
                </a:moveTo>
                <a:lnTo>
                  <a:pt x="3429000" y="0"/>
                </a:lnTo>
                <a:lnTo>
                  <a:pt x="4857749" y="1428749"/>
                </a:lnTo>
                <a:lnTo>
                  <a:pt x="4857749" y="5429251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D2DD50E-E911-6DBC-E14E-3FBDAB47AB1A}"/>
              </a:ext>
            </a:extLst>
          </p:cNvPr>
          <p:cNvSpPr/>
          <p:nvPr/>
        </p:nvSpPr>
        <p:spPr>
          <a:xfrm>
            <a:off x="0" y="438520"/>
            <a:ext cx="7715848" cy="5980958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1F8EC-4DA8-6DEF-CA46-D0C00A609CE5}"/>
              </a:ext>
            </a:extLst>
          </p:cNvPr>
          <p:cNvGrpSpPr/>
          <p:nvPr/>
        </p:nvGrpSpPr>
        <p:grpSpPr>
          <a:xfrm>
            <a:off x="142063" y="327605"/>
            <a:ext cx="6269370" cy="5220005"/>
            <a:chOff x="78563" y="638945"/>
            <a:chExt cx="6269370" cy="42619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DDB447-B17A-7315-59D5-ACE570F56C64}"/>
                </a:ext>
              </a:extLst>
            </p:cNvPr>
            <p:cNvSpPr txBox="1"/>
            <p:nvPr/>
          </p:nvSpPr>
          <p:spPr>
            <a:xfrm>
              <a:off x="179888" y="2111578"/>
              <a:ext cx="6168045" cy="27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Advertisement Handling (</a:t>
              </a:r>
              <a:r>
                <a:rPr lang="en-GB" b="1" dirty="0" err="1"/>
                <a:t>advertisements_page.py</a:t>
              </a:r>
              <a:r>
                <a:rPr lang="en-GB" b="1" dirty="0"/>
                <a:t>)</a:t>
              </a:r>
            </a:p>
            <a:p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Select customer and publication, enter ad content.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System auto-calculates cost by word count and asks for confirmation before saving.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r>
                <a:rPr lang="en-GB" b="1" dirty="0"/>
                <a:t>Billing Management (</a:t>
              </a:r>
              <a:r>
                <a:rPr lang="en-GB" b="1" dirty="0" err="1"/>
                <a:t>billing_page.py</a:t>
              </a:r>
              <a:r>
                <a:rPr lang="en-GB" b="1" dirty="0"/>
                <a:t>)</a:t>
              </a:r>
            </a:p>
            <a:p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Lists all bills (orders + ads) with customer, amount, due date, and status.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Users can mark unpaid bills as paid, updating the database.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4EE228-3E93-C806-4583-ABDF3500347D}"/>
                </a:ext>
              </a:extLst>
            </p:cNvPr>
            <p:cNvSpPr txBox="1"/>
            <p:nvPr/>
          </p:nvSpPr>
          <p:spPr>
            <a:xfrm>
              <a:off x="78563" y="638945"/>
              <a:ext cx="5699391" cy="1382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/>
                <a:t>Feature Showcase: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4000" b="1" dirty="0"/>
                <a:t>Advertisement &amp; Billing Management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85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F7D17B-C3D3-4053-1E50-ADB92ACD1F48}"/>
              </a:ext>
            </a:extLst>
          </p:cNvPr>
          <p:cNvSpPr/>
          <p:nvPr/>
        </p:nvSpPr>
        <p:spPr>
          <a:xfrm>
            <a:off x="-38473" y="-15918"/>
            <a:ext cx="9295912" cy="6889836"/>
          </a:xfrm>
          <a:custGeom>
            <a:avLst/>
            <a:gdLst>
              <a:gd name="connsiteX0" fmla="*/ 0 w 9295912"/>
              <a:gd name="connsiteY0" fmla="*/ 0 h 6889836"/>
              <a:gd name="connsiteX1" fmla="*/ 9295912 w 9295912"/>
              <a:gd name="connsiteY1" fmla="*/ 0 h 6889836"/>
              <a:gd name="connsiteX2" fmla="*/ 2919760 w 9295912"/>
              <a:gd name="connsiteY2" fmla="*/ 6889836 h 6889836"/>
              <a:gd name="connsiteX3" fmla="*/ 0 w 9295912"/>
              <a:gd name="connsiteY3" fmla="*/ 6889836 h 688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5912" h="6889836">
                <a:moveTo>
                  <a:pt x="0" y="0"/>
                </a:moveTo>
                <a:lnTo>
                  <a:pt x="9295912" y="0"/>
                </a:lnTo>
                <a:lnTo>
                  <a:pt x="2919760" y="6889836"/>
                </a:lnTo>
                <a:lnTo>
                  <a:pt x="0" y="68898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C77367-9472-5143-F51B-A9D2E30E6F1A}"/>
              </a:ext>
            </a:extLst>
          </p:cNvPr>
          <p:cNvSpPr/>
          <p:nvPr/>
        </p:nvSpPr>
        <p:spPr>
          <a:xfrm flipH="1">
            <a:off x="-280629" y="-15918"/>
            <a:ext cx="6298727" cy="6889836"/>
          </a:xfrm>
          <a:custGeom>
            <a:avLst/>
            <a:gdLst>
              <a:gd name="connsiteX0" fmla="*/ 6298727 w 6298727"/>
              <a:gd name="connsiteY0" fmla="*/ 0 h 6889836"/>
              <a:gd name="connsiteX1" fmla="*/ 0 w 6298727"/>
              <a:gd name="connsiteY1" fmla="*/ 0 h 6889836"/>
              <a:gd name="connsiteX2" fmla="*/ 5994405 w 6298727"/>
              <a:gd name="connsiteY2" fmla="*/ 6889836 h 6889836"/>
              <a:gd name="connsiteX3" fmla="*/ 6298727 w 6298727"/>
              <a:gd name="connsiteY3" fmla="*/ 6889836 h 688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8727" h="6889836">
                <a:moveTo>
                  <a:pt x="6298727" y="0"/>
                </a:moveTo>
                <a:lnTo>
                  <a:pt x="0" y="0"/>
                </a:lnTo>
                <a:lnTo>
                  <a:pt x="5994405" y="6889836"/>
                </a:lnTo>
                <a:lnTo>
                  <a:pt x="6298727" y="68898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47700" dist="457200" dir="714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72AD007-DBFF-41D4-7C7E-1431F4AD3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8611"/>
          <a:stretch/>
        </p:blipFill>
        <p:spPr>
          <a:xfrm>
            <a:off x="-288090" y="-1"/>
            <a:ext cx="5676901" cy="6858000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7C183E-52B9-6172-BE36-4A25E1D6BD88}"/>
              </a:ext>
            </a:extLst>
          </p:cNvPr>
          <p:cNvSpPr/>
          <p:nvPr/>
        </p:nvSpPr>
        <p:spPr>
          <a:xfrm flipH="1">
            <a:off x="4838700" y="692350"/>
            <a:ext cx="7353300" cy="5473299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690443-0A0A-FFC5-9C3E-4E72B61D9087}"/>
              </a:ext>
            </a:extLst>
          </p:cNvPr>
          <p:cNvGrpSpPr/>
          <p:nvPr/>
        </p:nvGrpSpPr>
        <p:grpSpPr>
          <a:xfrm>
            <a:off x="7051809" y="926466"/>
            <a:ext cx="4846024" cy="3979387"/>
            <a:chOff x="6935697" y="1023889"/>
            <a:chExt cx="4846024" cy="39793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23671A-F9CD-A293-E6F8-85D288950D8F}"/>
                </a:ext>
              </a:extLst>
            </p:cNvPr>
            <p:cNvSpPr txBox="1"/>
            <p:nvPr/>
          </p:nvSpPr>
          <p:spPr>
            <a:xfrm>
              <a:off x="6935697" y="1023889"/>
              <a:ext cx="48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Future Improvements</a:t>
              </a:r>
              <a:endPara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EA6989A-9C00-A1ED-A582-9C8D29992828}"/>
                </a:ext>
              </a:extLst>
            </p:cNvPr>
            <p:cNvGrpSpPr/>
            <p:nvPr/>
          </p:nvGrpSpPr>
          <p:grpSpPr>
            <a:xfrm>
              <a:off x="6935697" y="1790034"/>
              <a:ext cx="4678020" cy="3213242"/>
              <a:chOff x="6935697" y="1790034"/>
              <a:chExt cx="4678020" cy="3213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EF28E4D5-CB6D-8555-AD52-8C91528D0B04}"/>
                  </a:ext>
                </a:extLst>
              </p:cNvPr>
              <p:cNvSpPr/>
              <p:nvPr/>
            </p:nvSpPr>
            <p:spPr>
              <a:xfrm>
                <a:off x="6935697" y="1790034"/>
                <a:ext cx="4678020" cy="862770"/>
              </a:xfrm>
              <a:prstGeom prst="roundRect">
                <a:avLst>
                  <a:gd name="adj" fmla="val 1493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20089D-703E-BC01-4402-2D1F33450318}"/>
                  </a:ext>
                </a:extLst>
              </p:cNvPr>
              <p:cNvSpPr/>
              <p:nvPr/>
            </p:nvSpPr>
            <p:spPr>
              <a:xfrm>
                <a:off x="7118922" y="1939030"/>
                <a:ext cx="564778" cy="56477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706CA1-1CCB-3236-415F-63A884D4E55E}"/>
                  </a:ext>
                </a:extLst>
              </p:cNvPr>
              <p:cNvSpPr txBox="1"/>
              <p:nvPr/>
            </p:nvSpPr>
            <p:spPr>
              <a:xfrm>
                <a:off x="7745089" y="1885586"/>
                <a:ext cx="3521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/>
                  <a:t>Mobile Accessibility:</a:t>
                </a:r>
                <a:r>
                  <a:rPr lang="en-GB" sz="1600" dirty="0"/>
                  <a:t> Dedicated mobile application for remote access</a:t>
                </a:r>
                <a:endParaRPr lang="en-US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8171C4-8C74-CAB2-A4AA-DB7582DEF8A5}"/>
                  </a:ext>
                </a:extLst>
              </p:cNvPr>
              <p:cNvSpPr txBox="1"/>
              <p:nvPr/>
            </p:nvSpPr>
            <p:spPr>
              <a:xfrm>
                <a:off x="7190356" y="2052142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  <a:endParaRPr lang="en-IN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DFBACA-9A6B-0831-FE53-6E01E0610F46}"/>
                  </a:ext>
                </a:extLst>
              </p:cNvPr>
              <p:cNvSpPr/>
              <p:nvPr/>
            </p:nvSpPr>
            <p:spPr>
              <a:xfrm>
                <a:off x="6935697" y="2964767"/>
                <a:ext cx="4678020" cy="862770"/>
              </a:xfrm>
              <a:prstGeom prst="roundRect">
                <a:avLst>
                  <a:gd name="adj" fmla="val 1493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BB2122C-46FE-92E5-2084-6E36CB4175C2}"/>
                  </a:ext>
                </a:extLst>
              </p:cNvPr>
              <p:cNvSpPr/>
              <p:nvPr/>
            </p:nvSpPr>
            <p:spPr>
              <a:xfrm>
                <a:off x="7118922" y="3113763"/>
                <a:ext cx="564778" cy="56477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5DD453-7FA4-CC16-0F93-1E84CE2BAA01}"/>
                  </a:ext>
                </a:extLst>
              </p:cNvPr>
              <p:cNvSpPr txBox="1"/>
              <p:nvPr/>
            </p:nvSpPr>
            <p:spPr>
              <a:xfrm>
                <a:off x="7753805" y="3001878"/>
                <a:ext cx="361312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GB" sz="1600" b="1" dirty="0"/>
                  <a:t>Enhanced Notifications:</a:t>
                </a:r>
                <a:r>
                  <a:rPr lang="en-GB" sz="1600" dirty="0"/>
                  <a:t> Email notifications and SMS alerts for critical updates and reminders.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1E5CD5-C454-5C06-0FBA-C3D1E33F2D11}"/>
                  </a:ext>
                </a:extLst>
              </p:cNvPr>
              <p:cNvSpPr txBox="1"/>
              <p:nvPr/>
            </p:nvSpPr>
            <p:spPr>
              <a:xfrm>
                <a:off x="7190356" y="322687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  <a:endParaRPr lang="en-IN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CA769C6-3530-4353-4161-10175BADF8D9}"/>
                  </a:ext>
                </a:extLst>
              </p:cNvPr>
              <p:cNvSpPr/>
              <p:nvPr/>
            </p:nvSpPr>
            <p:spPr>
              <a:xfrm>
                <a:off x="6935697" y="4139499"/>
                <a:ext cx="4678020" cy="863777"/>
              </a:xfrm>
              <a:prstGeom prst="roundRect">
                <a:avLst>
                  <a:gd name="adj" fmla="val 1773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C3D5387-3BF9-2797-CBBD-BA97D1057B68}"/>
                  </a:ext>
                </a:extLst>
              </p:cNvPr>
              <p:cNvSpPr/>
              <p:nvPr/>
            </p:nvSpPr>
            <p:spPr>
              <a:xfrm>
                <a:off x="7118922" y="4288999"/>
                <a:ext cx="564778" cy="56477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DA748-B4FB-B0BD-E4D4-F2741EB4D3CF}"/>
                  </a:ext>
                </a:extLst>
              </p:cNvPr>
              <p:cNvSpPr txBox="1"/>
              <p:nvPr/>
            </p:nvSpPr>
            <p:spPr>
              <a:xfrm>
                <a:off x="7745089" y="4172279"/>
                <a:ext cx="366005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GB" sz="1600" b="1" dirty="0"/>
                  <a:t>Automated Payments:</a:t>
                </a:r>
                <a:r>
                  <a:rPr lang="en-GB" sz="1600" dirty="0"/>
                  <a:t> Credit card auto-subscription for seamless recurring payments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256C0A-4D1E-FF3D-4C61-089FC7D15579}"/>
                  </a:ext>
                </a:extLst>
              </p:cNvPr>
              <p:cNvSpPr txBox="1"/>
              <p:nvPr/>
            </p:nvSpPr>
            <p:spPr>
              <a:xfrm>
                <a:off x="7190356" y="440211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  <a:endParaRPr lang="en-IN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" name="Rectangle: Rounded Corners 30">
            <a:extLst>
              <a:ext uri="{FF2B5EF4-FFF2-40B4-BE49-F238E27FC236}">
                <a16:creationId xmlns:a16="http://schemas.microsoft.com/office/drawing/2014/main" id="{D2CC368B-11FE-21BF-3335-41E84AAD12FE}"/>
              </a:ext>
            </a:extLst>
          </p:cNvPr>
          <p:cNvSpPr/>
          <p:nvPr/>
        </p:nvSpPr>
        <p:spPr>
          <a:xfrm>
            <a:off x="7051809" y="5125741"/>
            <a:ext cx="4678020" cy="862770"/>
          </a:xfrm>
          <a:prstGeom prst="roundRect">
            <a:avLst>
              <a:gd name="adj" fmla="val 1493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2816D-57D2-68A5-092C-04DA82F006C7}"/>
              </a:ext>
            </a:extLst>
          </p:cNvPr>
          <p:cNvSpPr txBox="1"/>
          <p:nvPr/>
        </p:nvSpPr>
        <p:spPr>
          <a:xfrm>
            <a:off x="7891409" y="5168190"/>
            <a:ext cx="3838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GB" sz="1600" b="1" dirty="0"/>
              <a:t>Multi-User Support:</a:t>
            </a:r>
            <a:r>
              <a:rPr lang="en-GB" sz="1600" dirty="0"/>
              <a:t> Enhance the system to be installed and used on multiple PCs within EBC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496BC3-B61A-08EA-8213-4F47FA705A92}"/>
              </a:ext>
            </a:extLst>
          </p:cNvPr>
          <p:cNvSpPr/>
          <p:nvPr/>
        </p:nvSpPr>
        <p:spPr>
          <a:xfrm>
            <a:off x="7238031" y="5278491"/>
            <a:ext cx="564778" cy="5647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31308-E8B2-8B4C-0513-20B0B26FFE95}"/>
              </a:ext>
            </a:extLst>
          </p:cNvPr>
          <p:cNvSpPr txBox="1"/>
          <p:nvPr/>
        </p:nvSpPr>
        <p:spPr>
          <a:xfrm>
            <a:off x="7307948" y="5366871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IN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1BA3A928-4167-055F-6903-9CC02D7E3A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54786" y="3624314"/>
            <a:ext cx="4259170" cy="3249601"/>
          </a:xfrm>
          <a:prstGeom prst="triangle">
            <a:avLst>
              <a:gd name="adj" fmla="val 6924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02704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EEF9-FDC8-42C9-C41A-D233B986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3F7A7F-FF98-91A5-C5C0-23626C625970}"/>
              </a:ext>
            </a:extLst>
          </p:cNvPr>
          <p:cNvSpPr/>
          <p:nvPr/>
        </p:nvSpPr>
        <p:spPr>
          <a:xfrm>
            <a:off x="8271803" y="4840941"/>
            <a:ext cx="3920196" cy="2017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CD047D3-13A2-52DD-1F0B-268979E84415}"/>
              </a:ext>
            </a:extLst>
          </p:cNvPr>
          <p:cNvSpPr/>
          <p:nvPr/>
        </p:nvSpPr>
        <p:spPr>
          <a:xfrm>
            <a:off x="5589490" y="3334871"/>
            <a:ext cx="6069110" cy="3523129"/>
          </a:xfrm>
          <a:custGeom>
            <a:avLst/>
            <a:gdLst>
              <a:gd name="connsiteX0" fmla="*/ 3281313 w 6069110"/>
              <a:gd name="connsiteY0" fmla="*/ 0 h 3429000"/>
              <a:gd name="connsiteX1" fmla="*/ 6069110 w 6069110"/>
              <a:gd name="connsiteY1" fmla="*/ 0 h 3429000"/>
              <a:gd name="connsiteX2" fmla="*/ 2787797 w 6069110"/>
              <a:gd name="connsiteY2" fmla="*/ 3429000 h 3429000"/>
              <a:gd name="connsiteX3" fmla="*/ 0 w 606911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9110" h="3429000">
                <a:moveTo>
                  <a:pt x="3281313" y="0"/>
                </a:moveTo>
                <a:lnTo>
                  <a:pt x="6069110" y="0"/>
                </a:lnTo>
                <a:lnTo>
                  <a:pt x="2787797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47700" dist="457200" dir="7140000" algn="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347090-6C34-FEBE-01C4-4C1F27502052}"/>
              </a:ext>
            </a:extLst>
          </p:cNvPr>
          <p:cNvSpPr/>
          <p:nvPr/>
        </p:nvSpPr>
        <p:spPr>
          <a:xfrm>
            <a:off x="0" y="1104713"/>
            <a:ext cx="7239000" cy="4648573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7608E-528D-F3C6-DDC9-08119F6EA2E4}"/>
              </a:ext>
            </a:extLst>
          </p:cNvPr>
          <p:cNvGrpSpPr/>
          <p:nvPr/>
        </p:nvGrpSpPr>
        <p:grpSpPr>
          <a:xfrm>
            <a:off x="518633" y="2577084"/>
            <a:ext cx="5209247" cy="1703830"/>
            <a:chOff x="537683" y="2767280"/>
            <a:chExt cx="5209247" cy="17038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A535C1-3909-96E0-9C9E-A0C4B434A3ED}"/>
                </a:ext>
              </a:extLst>
            </p:cNvPr>
            <p:cNvSpPr txBox="1"/>
            <p:nvPr/>
          </p:nvSpPr>
          <p:spPr>
            <a:xfrm>
              <a:off x="537683" y="2767280"/>
              <a:ext cx="5209247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8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Thank </a:t>
              </a:r>
              <a:r>
                <a:rPr lang="en-GB" sz="80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</a:t>
              </a:r>
              <a:endParaRPr lang="en-IN" sz="8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437472-2CBD-8CE7-E585-F762F903D1AF}"/>
                </a:ext>
              </a:extLst>
            </p:cNvPr>
            <p:cNvSpPr txBox="1"/>
            <p:nvPr/>
          </p:nvSpPr>
          <p:spPr>
            <a:xfrm>
              <a:off x="1661813" y="4101778"/>
              <a:ext cx="2960986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Any Questions..?</a:t>
              </a:r>
              <a:endPara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Picture Placeholder 14" descr="A close-up of people shaking hands&#10;&#10;Description automatically generated">
            <a:extLst>
              <a:ext uri="{FF2B5EF4-FFF2-40B4-BE49-F238E27FC236}">
                <a16:creationId xmlns:a16="http://schemas.microsoft.com/office/drawing/2014/main" id="{07B21F58-7478-0874-4527-7C477AB63A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" r="14999" b="2408"/>
          <a:stretch/>
        </p:blipFill>
        <p:spPr>
          <a:xfrm>
            <a:off x="5589490" y="1"/>
            <a:ext cx="6602509" cy="4840939"/>
          </a:xfrm>
        </p:spPr>
      </p:pic>
    </p:spTree>
    <p:extLst>
      <p:ext uri="{BB962C8B-B14F-4D97-AF65-F5344CB8AC3E}">
        <p14:creationId xmlns:p14="http://schemas.microsoft.com/office/powerpoint/2010/main" val="356882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arallelogram 60">
            <a:extLst>
              <a:ext uri="{FF2B5EF4-FFF2-40B4-BE49-F238E27FC236}">
                <a16:creationId xmlns:a16="http://schemas.microsoft.com/office/drawing/2014/main" id="{026DA097-6154-8F3D-D412-A813216E0331}"/>
              </a:ext>
            </a:extLst>
          </p:cNvPr>
          <p:cNvSpPr/>
          <p:nvPr/>
        </p:nvSpPr>
        <p:spPr>
          <a:xfrm flipH="1">
            <a:off x="0" y="0"/>
            <a:ext cx="4795289" cy="6858000"/>
          </a:xfrm>
          <a:prstGeom prst="parallelogram">
            <a:avLst>
              <a:gd name="adj" fmla="val 39667"/>
            </a:avLst>
          </a:prstGeom>
          <a:solidFill>
            <a:schemeClr val="accent1"/>
          </a:solidFill>
          <a:ln>
            <a:noFill/>
          </a:ln>
          <a:effectLst>
            <a:outerShdw blurRad="647700" dist="457200" dir="714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822A8-91B4-4D61-1592-1CF3EDD8AB07}"/>
              </a:ext>
            </a:extLst>
          </p:cNvPr>
          <p:cNvSpPr txBox="1"/>
          <p:nvPr/>
        </p:nvSpPr>
        <p:spPr>
          <a:xfrm>
            <a:off x="3780612" y="371869"/>
            <a:ext cx="463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001879-FEF9-AF87-F1FE-1A912E583867}"/>
              </a:ext>
            </a:extLst>
          </p:cNvPr>
          <p:cNvSpPr/>
          <p:nvPr/>
        </p:nvSpPr>
        <p:spPr>
          <a:xfrm flipH="1">
            <a:off x="3484224" y="2676434"/>
            <a:ext cx="2979324" cy="338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3D412B-E63D-5339-DFDD-931A2CFC0235}"/>
              </a:ext>
            </a:extLst>
          </p:cNvPr>
          <p:cNvSpPr/>
          <p:nvPr/>
        </p:nvSpPr>
        <p:spPr>
          <a:xfrm flipH="1">
            <a:off x="4467219" y="5511428"/>
            <a:ext cx="1013334" cy="333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B3D8A3-DE9D-F81B-5826-57565B9F683F}"/>
              </a:ext>
            </a:extLst>
          </p:cNvPr>
          <p:cNvSpPr/>
          <p:nvPr/>
        </p:nvSpPr>
        <p:spPr>
          <a:xfrm flipH="1">
            <a:off x="6580066" y="2676434"/>
            <a:ext cx="2979324" cy="338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FAED2F-DF3B-816D-ACD6-9BCF090E5CBC}"/>
              </a:ext>
            </a:extLst>
          </p:cNvPr>
          <p:cNvSpPr/>
          <p:nvPr/>
        </p:nvSpPr>
        <p:spPr>
          <a:xfrm flipH="1">
            <a:off x="7563061" y="5511428"/>
            <a:ext cx="1013334" cy="333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CEA1C-91DD-5622-4CD0-7F9E34B6E0AE}"/>
              </a:ext>
            </a:extLst>
          </p:cNvPr>
          <p:cNvSpPr txBox="1"/>
          <p:nvPr/>
        </p:nvSpPr>
        <p:spPr>
          <a:xfrm>
            <a:off x="6758663" y="4607797"/>
            <a:ext cx="2622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S.A.I.A. </a:t>
            </a:r>
            <a:r>
              <a:rPr lang="en-US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Subhasinghe</a:t>
            </a:r>
            <a:b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(FGS/MIT/2024/073)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92F2F1-E043-F0B6-028E-AC305D106637}"/>
              </a:ext>
            </a:extLst>
          </p:cNvPr>
          <p:cNvSpPr/>
          <p:nvPr/>
        </p:nvSpPr>
        <p:spPr>
          <a:xfrm flipH="1">
            <a:off x="9029968" y="1535943"/>
            <a:ext cx="2979324" cy="338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084D79-37BE-AF2B-4340-5D15A3540E2C}"/>
              </a:ext>
            </a:extLst>
          </p:cNvPr>
          <p:cNvSpPr/>
          <p:nvPr/>
        </p:nvSpPr>
        <p:spPr>
          <a:xfrm flipH="1">
            <a:off x="10012963" y="4370937"/>
            <a:ext cx="1013334" cy="333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A146C-8BB3-B85A-74B1-EC0FDCFEEF39}"/>
              </a:ext>
            </a:extLst>
          </p:cNvPr>
          <p:cNvSpPr/>
          <p:nvPr/>
        </p:nvSpPr>
        <p:spPr>
          <a:xfrm flipH="1">
            <a:off x="1034322" y="1535943"/>
            <a:ext cx="2979324" cy="338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87D2C3-B835-6C7B-AEC2-765D10C36C6A}"/>
              </a:ext>
            </a:extLst>
          </p:cNvPr>
          <p:cNvSpPr/>
          <p:nvPr/>
        </p:nvSpPr>
        <p:spPr>
          <a:xfrm flipH="1">
            <a:off x="2017317" y="4370937"/>
            <a:ext cx="1013334" cy="333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95300" dist="304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48C1EB-C76F-9042-6A70-2FF302993E10}"/>
              </a:ext>
            </a:extLst>
          </p:cNvPr>
          <p:cNvSpPr txBox="1"/>
          <p:nvPr/>
        </p:nvSpPr>
        <p:spPr>
          <a:xfrm>
            <a:off x="3600742" y="4533379"/>
            <a:ext cx="262213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M.G.R.P. </a:t>
            </a:r>
            <a:r>
              <a:rPr lang="en-US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Yasasiri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b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(FGS/MIT/2024/009)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70F39-D19D-3321-CEE6-058AFE743EA4}"/>
              </a:ext>
            </a:extLst>
          </p:cNvPr>
          <p:cNvSpPr txBox="1"/>
          <p:nvPr/>
        </p:nvSpPr>
        <p:spPr>
          <a:xfrm>
            <a:off x="9208565" y="3409348"/>
            <a:ext cx="2622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/>
              <a:t>G. </a:t>
            </a:r>
            <a:r>
              <a:rPr lang="en-GB" sz="1400" b="1" dirty="0" err="1"/>
              <a:t>Shasitha</a:t>
            </a:r>
            <a:r>
              <a:rPr lang="en-GB" sz="1400" b="1" dirty="0"/>
              <a:t> Madushanka Gamlath</a:t>
            </a:r>
            <a:br>
              <a:rPr lang="en-GB" sz="1400" dirty="0"/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(FGS/MIT/2024/068)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erson in a floral shirt&#10;&#10;AI-generated content may be incorrect.">
            <a:extLst>
              <a:ext uri="{FF2B5EF4-FFF2-40B4-BE49-F238E27FC236}">
                <a16:creationId xmlns:a16="http://schemas.microsoft.com/office/drawing/2014/main" id="{D29F1AEA-C779-5445-6174-322FF00B0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49" y="2838893"/>
            <a:ext cx="1698862" cy="1698862"/>
          </a:xfrm>
          <a:prstGeom prst="rect">
            <a:avLst/>
          </a:prstGeom>
        </p:spPr>
      </p:pic>
      <p:pic>
        <p:nvPicPr>
          <p:cNvPr id="48" name="Picture 47" descr="A person in a suit&#10;&#10;AI-generated content may be incorrect.">
            <a:extLst>
              <a:ext uri="{FF2B5EF4-FFF2-40B4-BE49-F238E27FC236}">
                <a16:creationId xmlns:a16="http://schemas.microsoft.com/office/drawing/2014/main" id="{56D314BD-7993-E304-41DF-3FFE6596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87" y="1646317"/>
            <a:ext cx="1679415" cy="1787764"/>
          </a:xfrm>
          <a:prstGeom prst="rect">
            <a:avLst/>
          </a:prstGeom>
        </p:spPr>
      </p:pic>
      <p:pic>
        <p:nvPicPr>
          <p:cNvPr id="50" name="Picture 49" descr="A person with dark hair wearing a grey shirt&#10;&#10;AI-generated content may be incorrect.">
            <a:extLst>
              <a:ext uri="{FF2B5EF4-FFF2-40B4-BE49-F238E27FC236}">
                <a16:creationId xmlns:a16="http://schemas.microsoft.com/office/drawing/2014/main" id="{F7D9CFDE-8807-B4A2-0F0B-FDAF982A7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76" y="2873818"/>
            <a:ext cx="1709594" cy="1660888"/>
          </a:xfrm>
          <a:prstGeom prst="rect">
            <a:avLst/>
          </a:prstGeom>
        </p:spPr>
      </p:pic>
      <p:pic>
        <p:nvPicPr>
          <p:cNvPr id="52" name="Picture 51" descr="A person in a black dress&#10;&#10;AI-generated content may be incorrect.">
            <a:extLst>
              <a:ext uri="{FF2B5EF4-FFF2-40B4-BE49-F238E27FC236}">
                <a16:creationId xmlns:a16="http://schemas.microsoft.com/office/drawing/2014/main" id="{BC18DFDD-2C5C-2AA7-9149-69D1632E3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29" y="1701341"/>
            <a:ext cx="1747830" cy="16431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69F6E5-26ED-AE8D-51B3-7F853FD52D88}"/>
              </a:ext>
            </a:extLst>
          </p:cNvPr>
          <p:cNvSpPr txBox="1"/>
          <p:nvPr/>
        </p:nvSpPr>
        <p:spPr>
          <a:xfrm>
            <a:off x="1277547" y="3509860"/>
            <a:ext cx="2622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/>
              <a:t>E.M. Virani S. Ekanayake</a:t>
            </a:r>
            <a:br>
              <a:rPr lang="en-GB" sz="1400" b="1" dirty="0"/>
            </a:br>
            <a:br>
              <a:rPr lang="en-GB" sz="1400" dirty="0"/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(FGS/MIT/2024/081)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5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386107-64BB-7731-9054-0A94BF4F404F}"/>
              </a:ext>
            </a:extLst>
          </p:cNvPr>
          <p:cNvSpPr/>
          <p:nvPr/>
        </p:nvSpPr>
        <p:spPr>
          <a:xfrm>
            <a:off x="0" y="0"/>
            <a:ext cx="25336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102D00-BE7E-5F55-E8F7-17A99203710C}"/>
              </a:ext>
            </a:extLst>
          </p:cNvPr>
          <p:cNvSpPr/>
          <p:nvPr/>
        </p:nvSpPr>
        <p:spPr>
          <a:xfrm>
            <a:off x="26890" y="0"/>
            <a:ext cx="6069110" cy="6858000"/>
          </a:xfrm>
          <a:custGeom>
            <a:avLst/>
            <a:gdLst>
              <a:gd name="connsiteX0" fmla="*/ 0 w 6069110"/>
              <a:gd name="connsiteY0" fmla="*/ 0 h 6858000"/>
              <a:gd name="connsiteX1" fmla="*/ 4195504 w 6069110"/>
              <a:gd name="connsiteY1" fmla="*/ 0 h 6858000"/>
              <a:gd name="connsiteX2" fmla="*/ 6069110 w 6069110"/>
              <a:gd name="connsiteY2" fmla="*/ 6858000 h 6858000"/>
              <a:gd name="connsiteX3" fmla="*/ 1846716 w 6069110"/>
              <a:gd name="connsiteY3" fmla="*/ 6858000 h 6858000"/>
              <a:gd name="connsiteX4" fmla="*/ 0 w 6069110"/>
              <a:gd name="connsiteY4" fmla="*/ 984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10" h="6858000">
                <a:moveTo>
                  <a:pt x="0" y="0"/>
                </a:moveTo>
                <a:lnTo>
                  <a:pt x="4195504" y="0"/>
                </a:lnTo>
                <a:lnTo>
                  <a:pt x="6069110" y="6858000"/>
                </a:lnTo>
                <a:lnTo>
                  <a:pt x="1846716" y="6858000"/>
                </a:lnTo>
                <a:lnTo>
                  <a:pt x="0" y="984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47700" dist="457200" dir="714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F4B1A6B-419C-10B8-65D2-3A84D850AB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-1" y="0"/>
            <a:ext cx="6096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27DE8-8B0C-4CC8-01B4-A7B179458F69}"/>
              </a:ext>
            </a:extLst>
          </p:cNvPr>
          <p:cNvSpPr txBox="1"/>
          <p:nvPr/>
        </p:nvSpPr>
        <p:spPr>
          <a:xfrm>
            <a:off x="7209628" y="1073994"/>
            <a:ext cx="36878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Overview</a:t>
            </a:r>
            <a:endParaRPr lang="en-IN" sz="36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020062-ECCF-C30B-03FF-09072D14AB48}"/>
              </a:ext>
            </a:extLst>
          </p:cNvPr>
          <p:cNvGrpSpPr/>
          <p:nvPr/>
        </p:nvGrpSpPr>
        <p:grpSpPr>
          <a:xfrm>
            <a:off x="5986740" y="2187871"/>
            <a:ext cx="5744123" cy="2295826"/>
            <a:chOff x="5986740" y="2187871"/>
            <a:chExt cx="5744123" cy="22958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FBF85B-2765-CF27-3447-78B90A46FEA6}"/>
                </a:ext>
              </a:extLst>
            </p:cNvPr>
            <p:cNvSpPr txBox="1"/>
            <p:nvPr/>
          </p:nvSpPr>
          <p:spPr>
            <a:xfrm>
              <a:off x="9506736" y="2249426"/>
              <a:ext cx="21195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UML Diagrams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831E29-256C-5666-B726-38FC973FCC2E}"/>
                </a:ext>
              </a:extLst>
            </p:cNvPr>
            <p:cNvSpPr txBox="1"/>
            <p:nvPr/>
          </p:nvSpPr>
          <p:spPr>
            <a:xfrm>
              <a:off x="9481892" y="4073169"/>
              <a:ext cx="22489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600" b="1" dirty="0"/>
                <a:t>Future Improvements</a:t>
              </a:r>
              <a:endPara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C5079C-1013-2A9C-6F8F-B82423AB61AF}"/>
                </a:ext>
              </a:extLst>
            </p:cNvPr>
            <p:cNvSpPr txBox="1"/>
            <p:nvPr/>
          </p:nvSpPr>
          <p:spPr>
            <a:xfrm>
              <a:off x="8886053" y="2187871"/>
              <a:ext cx="6206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04.</a:t>
              </a:r>
              <a:endParaRPr lang="en-IN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34BC7-C424-72EE-5068-5B73C77658CD}"/>
                </a:ext>
              </a:extLst>
            </p:cNvPr>
            <p:cNvSpPr txBox="1"/>
            <p:nvPr/>
          </p:nvSpPr>
          <p:spPr>
            <a:xfrm>
              <a:off x="6634460" y="4083587"/>
              <a:ext cx="21195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 Stacks</a:t>
              </a:r>
              <a:endPara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F17AB5-0F79-6852-A585-4730C8EB0FF0}"/>
                </a:ext>
              </a:extLst>
            </p:cNvPr>
            <p:cNvSpPr txBox="1"/>
            <p:nvPr/>
          </p:nvSpPr>
          <p:spPr>
            <a:xfrm>
              <a:off x="6017999" y="4022032"/>
              <a:ext cx="6206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03.</a:t>
              </a:r>
              <a:endParaRPr lang="en-IN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5EB4E6-02BB-533C-C326-B7F38483D9B7}"/>
                </a:ext>
              </a:extLst>
            </p:cNvPr>
            <p:cNvSpPr txBox="1"/>
            <p:nvPr/>
          </p:nvSpPr>
          <p:spPr>
            <a:xfrm>
              <a:off x="8886853" y="4022032"/>
              <a:ext cx="6206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06.</a:t>
              </a:r>
              <a:endParaRPr lang="en-IN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526C26-6DFE-A98E-63BE-7FF8961DCEF2}"/>
                </a:ext>
              </a:extLst>
            </p:cNvPr>
            <p:cNvSpPr txBox="1"/>
            <p:nvPr/>
          </p:nvSpPr>
          <p:spPr>
            <a:xfrm>
              <a:off x="6633659" y="3217697"/>
              <a:ext cx="21195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Project Objectives</a:t>
              </a:r>
              <a:endPara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DD34EA-AB6D-A232-353D-62A8ED164A9B}"/>
                </a:ext>
              </a:extLst>
            </p:cNvPr>
            <p:cNvSpPr txBox="1"/>
            <p:nvPr/>
          </p:nvSpPr>
          <p:spPr>
            <a:xfrm>
              <a:off x="6017197" y="3156142"/>
              <a:ext cx="6206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02.</a:t>
              </a:r>
              <a:endParaRPr lang="en-IN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2FCFC4-03C2-30BB-AAD5-1C89A20ED9C6}"/>
                </a:ext>
              </a:extLst>
            </p:cNvPr>
            <p:cNvSpPr txBox="1"/>
            <p:nvPr/>
          </p:nvSpPr>
          <p:spPr>
            <a:xfrm>
              <a:off x="8886053" y="3156142"/>
              <a:ext cx="6206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05.</a:t>
              </a:r>
              <a:endParaRPr lang="en-IN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A92FA-E3A5-6A6C-32AA-F2B7636ED387}"/>
                </a:ext>
              </a:extLst>
            </p:cNvPr>
            <p:cNvSpPr txBox="1"/>
            <p:nvPr/>
          </p:nvSpPr>
          <p:spPr>
            <a:xfrm>
              <a:off x="6607424" y="2213308"/>
              <a:ext cx="211956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/>
                <a:t>Introduction &amp; Problem Statement</a:t>
              </a:r>
              <a:endPara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296F24-C527-6E62-E123-B84B6F88498C}"/>
                </a:ext>
              </a:extLst>
            </p:cNvPr>
            <p:cNvSpPr txBox="1"/>
            <p:nvPr/>
          </p:nvSpPr>
          <p:spPr>
            <a:xfrm>
              <a:off x="9506736" y="3196531"/>
              <a:ext cx="22241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 Showcase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BF6957-B0A1-3F3C-4F20-73E88FA7A795}"/>
                </a:ext>
              </a:extLst>
            </p:cNvPr>
            <p:cNvSpPr txBox="1"/>
            <p:nvPr/>
          </p:nvSpPr>
          <p:spPr>
            <a:xfrm>
              <a:off x="5986740" y="2228697"/>
              <a:ext cx="62068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01.</a:t>
              </a:r>
              <a:endParaRPr lang="en-IN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57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346D19-023A-97C4-54BC-F2D13923FE7F}"/>
              </a:ext>
            </a:extLst>
          </p:cNvPr>
          <p:cNvSpPr/>
          <p:nvPr/>
        </p:nvSpPr>
        <p:spPr>
          <a:xfrm>
            <a:off x="9829800" y="1"/>
            <a:ext cx="2362201" cy="6858003"/>
          </a:xfrm>
          <a:custGeom>
            <a:avLst/>
            <a:gdLst>
              <a:gd name="connsiteX0" fmla="*/ 1915898 w 2362201"/>
              <a:gd name="connsiteY0" fmla="*/ 0 h 6858003"/>
              <a:gd name="connsiteX1" fmla="*/ 2362201 w 2362201"/>
              <a:gd name="connsiteY1" fmla="*/ 0 h 6858003"/>
              <a:gd name="connsiteX2" fmla="*/ 2362201 w 2362201"/>
              <a:gd name="connsiteY2" fmla="*/ 6858003 h 6858003"/>
              <a:gd name="connsiteX3" fmla="*/ 0 w 2362201"/>
              <a:gd name="connsiteY3" fmla="*/ 6858003 h 6858003"/>
              <a:gd name="connsiteX4" fmla="*/ 1915898 w 2362201"/>
              <a:gd name="connsiteY4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1" h="6858003">
                <a:moveTo>
                  <a:pt x="1915898" y="0"/>
                </a:moveTo>
                <a:lnTo>
                  <a:pt x="2362201" y="0"/>
                </a:lnTo>
                <a:lnTo>
                  <a:pt x="2362201" y="6858003"/>
                </a:lnTo>
                <a:lnTo>
                  <a:pt x="0" y="6858003"/>
                </a:lnTo>
                <a:lnTo>
                  <a:pt x="19158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9EA8BA-C534-2A93-0C10-00986EF385C9}"/>
              </a:ext>
            </a:extLst>
          </p:cNvPr>
          <p:cNvGrpSpPr/>
          <p:nvPr/>
        </p:nvGrpSpPr>
        <p:grpSpPr>
          <a:xfrm>
            <a:off x="179945" y="223144"/>
            <a:ext cx="6241931" cy="1497904"/>
            <a:chOff x="535567" y="962920"/>
            <a:chExt cx="6241931" cy="14979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84CD77-DCB7-E04A-BCC4-050659F8629E}"/>
                </a:ext>
              </a:extLst>
            </p:cNvPr>
            <p:cNvSpPr txBox="1"/>
            <p:nvPr/>
          </p:nvSpPr>
          <p:spPr>
            <a:xfrm>
              <a:off x="535567" y="962920"/>
              <a:ext cx="62419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Introduction &amp; Problem Statement</a:t>
              </a:r>
              <a:endPara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211BF0-C5DD-9FD1-7EA5-BD146626BF67}"/>
                </a:ext>
              </a:extLst>
            </p:cNvPr>
            <p:cNvSpPr txBox="1"/>
            <p:nvPr/>
          </p:nvSpPr>
          <p:spPr>
            <a:xfrm>
              <a:off x="695706" y="2045005"/>
              <a:ext cx="5013572" cy="415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96AA23-E529-0979-A784-D32AA550F1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 r="5336"/>
          <a:stretch>
            <a:fillRect/>
          </a:stretch>
        </p:blipFill>
        <p:spPr>
          <a:xfrm>
            <a:off x="5407200" y="0"/>
            <a:ext cx="6096000" cy="6858000"/>
          </a:xfr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183071-87C0-35B6-14C9-0312FD4F90CE}"/>
              </a:ext>
            </a:extLst>
          </p:cNvPr>
          <p:cNvSpPr/>
          <p:nvPr/>
        </p:nvSpPr>
        <p:spPr>
          <a:xfrm>
            <a:off x="0" y="4237510"/>
            <a:ext cx="9201150" cy="1810532"/>
          </a:xfrm>
          <a:custGeom>
            <a:avLst/>
            <a:gdLst>
              <a:gd name="connsiteX0" fmla="*/ 0 w 7688207"/>
              <a:gd name="connsiteY0" fmla="*/ 0 h 1810532"/>
              <a:gd name="connsiteX1" fmla="*/ 7688207 w 7688207"/>
              <a:gd name="connsiteY1" fmla="*/ 0 h 1810532"/>
              <a:gd name="connsiteX2" fmla="*/ 7688207 w 7688207"/>
              <a:gd name="connsiteY2" fmla="*/ 10826 h 1810532"/>
              <a:gd name="connsiteX3" fmla="*/ 6027421 w 7688207"/>
              <a:gd name="connsiteY3" fmla="*/ 1810532 h 1810532"/>
              <a:gd name="connsiteX4" fmla="*/ 0 w 7688207"/>
              <a:gd name="connsiteY4" fmla="*/ 1810532 h 181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8207" h="1810532">
                <a:moveTo>
                  <a:pt x="0" y="0"/>
                </a:moveTo>
                <a:lnTo>
                  <a:pt x="7688207" y="0"/>
                </a:lnTo>
                <a:lnTo>
                  <a:pt x="7688207" y="10826"/>
                </a:lnTo>
                <a:lnTo>
                  <a:pt x="6027421" y="1810532"/>
                </a:lnTo>
                <a:lnTo>
                  <a:pt x="0" y="18105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9BDACF-5E4B-5FE2-A004-CEC97E7E34F3}"/>
              </a:ext>
            </a:extLst>
          </p:cNvPr>
          <p:cNvSpPr txBox="1"/>
          <p:nvPr/>
        </p:nvSpPr>
        <p:spPr>
          <a:xfrm>
            <a:off x="340084" y="4237506"/>
            <a:ext cx="8022302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Solution: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EBC-PaperTrack, a standalone desktop application developed in Python, designed to automate and streamline EBC's core operations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5F810A5-3479-2224-1837-418913D77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45" y="1644859"/>
            <a:ext cx="6519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L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Client: </a:t>
            </a:r>
            <a:r>
              <a:rPr kumimoji="0" lang="en-LK" altLang="en-L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Ekanayake Book City (EBC), Polpithigama.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EFDA4E4-0F2C-3DC3-2101-B8741EEF8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45" y="2620490"/>
            <a:ext cx="624193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GB" altLang="en-L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existing system for managing stock, processing orders, and handling advertisements is entirely manual.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endParaRPr kumimoji="0" lang="en-GB" altLang="en-L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GB" altLang="en-L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manual process is time-consuming and leads to a high rate of human error.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LK" altLang="en-L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D5815-1ABD-D4BE-0F32-731F5B6AADA3}"/>
              </a:ext>
            </a:extLst>
          </p:cNvPr>
          <p:cNvSpPr txBox="1"/>
          <p:nvPr/>
        </p:nvSpPr>
        <p:spPr>
          <a:xfrm>
            <a:off x="179945" y="217812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b="1" dirty="0"/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178787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F209C1-548E-385D-64A4-14B65AB1B9F9}"/>
              </a:ext>
            </a:extLst>
          </p:cNvPr>
          <p:cNvSpPr/>
          <p:nvPr/>
        </p:nvSpPr>
        <p:spPr>
          <a:xfrm>
            <a:off x="-2236" y="2330709"/>
            <a:ext cx="12192000" cy="4516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16B9A-37AE-8402-E294-1501CD6A8FC9}"/>
              </a:ext>
            </a:extLst>
          </p:cNvPr>
          <p:cNvSpPr txBox="1"/>
          <p:nvPr/>
        </p:nvSpPr>
        <p:spPr>
          <a:xfrm>
            <a:off x="0" y="399960"/>
            <a:ext cx="483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Objectives</a:t>
            </a:r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9D7209C-F440-050F-26AA-F7360115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209" y="3790600"/>
            <a:ext cx="543526" cy="54352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BEAA1BF-E534-8678-DFD3-F7F975FC5C6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3209" y="5239253"/>
            <a:ext cx="543526" cy="54352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EC32E13-7A7F-DE83-6CBD-27CAC7F24B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3" b="21773"/>
          <a:stretch/>
        </p:blipFill>
        <p:spPr>
          <a:xfrm>
            <a:off x="2" y="2321734"/>
            <a:ext cx="6476998" cy="454742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F51C1-63FB-BE4B-A07D-FD4301A9E127}"/>
              </a:ext>
            </a:extLst>
          </p:cNvPr>
          <p:cNvSpPr txBox="1"/>
          <p:nvPr/>
        </p:nvSpPr>
        <p:spPr>
          <a:xfrm>
            <a:off x="428626" y="1284418"/>
            <a:ext cx="623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GB" dirty="0"/>
              <a:t>The primary goal is to develop a system that assists EBC in managing its daily operations efficiently.</a:t>
            </a:r>
            <a:endParaRPr lang="en-L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A16EB-F85F-BBFE-AE28-13ADE8E53E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555" y="3603876"/>
            <a:ext cx="927100" cy="146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F8E75-BCB6-BE47-76AA-23541E9ADE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992" y="4904925"/>
            <a:ext cx="927100" cy="1460500"/>
          </a:xfrm>
          <a:prstGeom prst="rect">
            <a:avLst/>
          </a:prstGeom>
        </p:spPr>
      </p:pic>
      <p:sp>
        <p:nvSpPr>
          <p:cNvPr id="8" name="Freeform: Shape 4">
            <a:extLst>
              <a:ext uri="{FF2B5EF4-FFF2-40B4-BE49-F238E27FC236}">
                <a16:creationId xmlns:a16="http://schemas.microsoft.com/office/drawing/2014/main" id="{2C798C06-F4AB-12F6-7BFA-3A43934372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6497104" y="-1671"/>
            <a:ext cx="5694895" cy="2327891"/>
          </a:xfrm>
          <a:custGeom>
            <a:avLst/>
            <a:gdLst>
              <a:gd name="connsiteX0" fmla="*/ 0 w 7688207"/>
              <a:gd name="connsiteY0" fmla="*/ 0 h 1810532"/>
              <a:gd name="connsiteX1" fmla="*/ 7688207 w 7688207"/>
              <a:gd name="connsiteY1" fmla="*/ 0 h 1810532"/>
              <a:gd name="connsiteX2" fmla="*/ 7688207 w 7688207"/>
              <a:gd name="connsiteY2" fmla="*/ 10826 h 1810532"/>
              <a:gd name="connsiteX3" fmla="*/ 6027421 w 7688207"/>
              <a:gd name="connsiteY3" fmla="*/ 1810532 h 1810532"/>
              <a:gd name="connsiteX4" fmla="*/ 0 w 7688207"/>
              <a:gd name="connsiteY4" fmla="*/ 1810532 h 181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8207" h="1810532">
                <a:moveTo>
                  <a:pt x="0" y="0"/>
                </a:moveTo>
                <a:lnTo>
                  <a:pt x="7688207" y="0"/>
                </a:lnTo>
                <a:lnTo>
                  <a:pt x="7688207" y="10826"/>
                </a:lnTo>
                <a:lnTo>
                  <a:pt x="6027421" y="1810532"/>
                </a:lnTo>
                <a:lnTo>
                  <a:pt x="0" y="18105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19ED9-3F8D-F63C-66AA-BAF93B0B1160}"/>
              </a:ext>
            </a:extLst>
          </p:cNvPr>
          <p:cNvSpPr txBox="1"/>
          <p:nvPr/>
        </p:nvSpPr>
        <p:spPr>
          <a:xfrm>
            <a:off x="4527030" y="732928"/>
            <a:ext cx="754005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86150" lvl="7" indent="-285750"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Stock Management: </a:t>
            </a:r>
          </a:p>
          <a:p>
            <a:pPr marL="3943350" lvl="8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Maintain updated stock levels of newspapers and magazines.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571750" lvl="5" indent="-285750"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 Processing: </a:t>
            </a:r>
          </a:p>
          <a:p>
            <a:pPr marL="3028950" lvl="6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Accept and prepare customer orders for publications.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114550" lvl="4" indent="-285750"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 Management: </a:t>
            </a:r>
          </a:p>
          <a:p>
            <a:pPr marL="2571750" lvl="5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Maintain a database of all customers and their details.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Advertisement Handling: </a:t>
            </a:r>
          </a:p>
          <a:p>
            <a:pPr marL="2114550" lvl="4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Manage the placement of newspaper advertisements.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Billing &amp; Invoicing: </a:t>
            </a:r>
          </a:p>
          <a:p>
            <a:pPr marL="1657350" lvl="3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Automatically generate monthly bills for customers.</a:t>
            </a:r>
          </a:p>
          <a:p>
            <a:pPr>
              <a:spcAft>
                <a:spcPts val="600"/>
              </a:spcAft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6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A01E19-11C5-C932-E103-0D91A229CDF5}"/>
              </a:ext>
            </a:extLst>
          </p:cNvPr>
          <p:cNvSpPr/>
          <p:nvPr/>
        </p:nvSpPr>
        <p:spPr>
          <a:xfrm flipH="1">
            <a:off x="5693970" y="4869705"/>
            <a:ext cx="6498028" cy="1378363"/>
          </a:xfrm>
          <a:custGeom>
            <a:avLst/>
            <a:gdLst>
              <a:gd name="connsiteX0" fmla="*/ 6498028 w 6498028"/>
              <a:gd name="connsiteY0" fmla="*/ 0 h 1378363"/>
              <a:gd name="connsiteX1" fmla="*/ 0 w 6498028"/>
              <a:gd name="connsiteY1" fmla="*/ 0 h 1378363"/>
              <a:gd name="connsiteX2" fmla="*/ 0 w 6498028"/>
              <a:gd name="connsiteY2" fmla="*/ 1378363 h 1378363"/>
              <a:gd name="connsiteX3" fmla="*/ 5450474 w 6498028"/>
              <a:gd name="connsiteY3" fmla="*/ 1378363 h 1378363"/>
              <a:gd name="connsiteX4" fmla="*/ 5450475 w 6498028"/>
              <a:gd name="connsiteY4" fmla="*/ 1378362 h 1378363"/>
              <a:gd name="connsiteX5" fmla="*/ 5143498 w 6498028"/>
              <a:gd name="connsiteY5" fmla="*/ 1378362 h 137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8028" h="1378363">
                <a:moveTo>
                  <a:pt x="6498028" y="0"/>
                </a:moveTo>
                <a:lnTo>
                  <a:pt x="0" y="0"/>
                </a:lnTo>
                <a:lnTo>
                  <a:pt x="0" y="1378363"/>
                </a:lnTo>
                <a:lnTo>
                  <a:pt x="5450474" y="1378363"/>
                </a:lnTo>
                <a:lnTo>
                  <a:pt x="5450475" y="1378362"/>
                </a:lnTo>
                <a:lnTo>
                  <a:pt x="5143498" y="13783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30200" dist="190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BFF189-1CCE-C955-4508-5BB503FE923B}"/>
              </a:ext>
            </a:extLst>
          </p:cNvPr>
          <p:cNvSpPr/>
          <p:nvPr/>
        </p:nvSpPr>
        <p:spPr>
          <a:xfrm flipH="1">
            <a:off x="4008580" y="3167314"/>
            <a:ext cx="8183418" cy="1378363"/>
          </a:xfrm>
          <a:custGeom>
            <a:avLst/>
            <a:gdLst>
              <a:gd name="connsiteX0" fmla="*/ 8183418 w 8183418"/>
              <a:gd name="connsiteY0" fmla="*/ 0 h 1378363"/>
              <a:gd name="connsiteX1" fmla="*/ 0 w 8183418"/>
              <a:gd name="connsiteY1" fmla="*/ 0 h 1378363"/>
              <a:gd name="connsiteX2" fmla="*/ 0 w 8183418"/>
              <a:gd name="connsiteY2" fmla="*/ 1378363 h 1378363"/>
              <a:gd name="connsiteX3" fmla="*/ 6806806 w 8183418"/>
              <a:gd name="connsiteY3" fmla="*/ 1378363 h 137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418" h="1378363">
                <a:moveTo>
                  <a:pt x="8183418" y="0"/>
                </a:moveTo>
                <a:lnTo>
                  <a:pt x="0" y="0"/>
                </a:lnTo>
                <a:lnTo>
                  <a:pt x="0" y="1378363"/>
                </a:lnTo>
                <a:lnTo>
                  <a:pt x="6806806" y="1378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30200" dist="190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379449-2263-7147-5F4D-8C3F28658DA8}"/>
              </a:ext>
            </a:extLst>
          </p:cNvPr>
          <p:cNvSpPr/>
          <p:nvPr/>
        </p:nvSpPr>
        <p:spPr>
          <a:xfrm flipH="1">
            <a:off x="2111829" y="1464924"/>
            <a:ext cx="10080169" cy="1333496"/>
          </a:xfrm>
          <a:custGeom>
            <a:avLst/>
            <a:gdLst>
              <a:gd name="connsiteX0" fmla="*/ 8183418 w 8183418"/>
              <a:gd name="connsiteY0" fmla="*/ 0 h 1378363"/>
              <a:gd name="connsiteX1" fmla="*/ 0 w 8183418"/>
              <a:gd name="connsiteY1" fmla="*/ 0 h 1378363"/>
              <a:gd name="connsiteX2" fmla="*/ 0 w 8183418"/>
              <a:gd name="connsiteY2" fmla="*/ 1378363 h 1378363"/>
              <a:gd name="connsiteX3" fmla="*/ 6806806 w 8183418"/>
              <a:gd name="connsiteY3" fmla="*/ 1378363 h 137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418" h="1378363">
                <a:moveTo>
                  <a:pt x="8183418" y="0"/>
                </a:moveTo>
                <a:lnTo>
                  <a:pt x="0" y="0"/>
                </a:lnTo>
                <a:lnTo>
                  <a:pt x="0" y="1378363"/>
                </a:lnTo>
                <a:lnTo>
                  <a:pt x="6806806" y="13783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30200" dist="190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07D0-6433-495C-1AED-56496C2F1F9D}"/>
              </a:ext>
            </a:extLst>
          </p:cNvPr>
          <p:cNvSpPr txBox="1"/>
          <p:nvPr/>
        </p:nvSpPr>
        <p:spPr>
          <a:xfrm>
            <a:off x="1293603" y="361072"/>
            <a:ext cx="542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Technology Stack</a:t>
            </a:r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C9D8D7-CDC8-51F0-0D4F-F4B941DAC578}"/>
              </a:ext>
            </a:extLst>
          </p:cNvPr>
          <p:cNvSpPr txBox="1"/>
          <p:nvPr/>
        </p:nvSpPr>
        <p:spPr>
          <a:xfrm>
            <a:off x="3345462" y="1733632"/>
            <a:ext cx="7334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 Language: Python</a:t>
            </a:r>
            <a:br>
              <a:rPr lang="en-US" sz="1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 b="1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Graphical User Interface (GUI)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Tkinter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 built-in Python library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07BE97-9B89-66E5-65F9-5122A16498F5}"/>
              </a:ext>
            </a:extLst>
          </p:cNvPr>
          <p:cNvSpPr txBox="1"/>
          <p:nvPr/>
        </p:nvSpPr>
        <p:spPr>
          <a:xfrm>
            <a:off x="4907714" y="3297881"/>
            <a:ext cx="594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MySQL, an open-source relational database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Diagram Design: </a:t>
            </a:r>
            <a:r>
              <a:rPr lang="en-US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Draw.io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97E00-BBC8-6354-12FA-55EF49905BA3}"/>
              </a:ext>
            </a:extLst>
          </p:cNvPr>
          <p:cNvSpPr txBox="1"/>
          <p:nvPr/>
        </p:nvSpPr>
        <p:spPr>
          <a:xfrm>
            <a:off x="6843324" y="5266498"/>
            <a:ext cx="46096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Tools: Google Docs, Zoom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 Control System : GitHub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5219F6-B215-CED6-3B41-83BB9EF096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6" t="14578" b="14730"/>
          <a:stretch>
            <a:fillRect/>
          </a:stretch>
        </p:blipFill>
        <p:spPr>
          <a:xfrm>
            <a:off x="0" y="0"/>
            <a:ext cx="6843324" cy="6843178"/>
          </a:xfrm>
        </p:spPr>
      </p:pic>
    </p:spTree>
    <p:extLst>
      <p:ext uri="{BB962C8B-B14F-4D97-AF65-F5344CB8AC3E}">
        <p14:creationId xmlns:p14="http://schemas.microsoft.com/office/powerpoint/2010/main" val="376465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B2D6-9876-DDB6-BB2C-6D9F6CC7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957D4B9-13B2-D45C-7938-1886E846B8F7}"/>
              </a:ext>
            </a:extLst>
          </p:cNvPr>
          <p:cNvSpPr/>
          <p:nvPr/>
        </p:nvSpPr>
        <p:spPr>
          <a:xfrm>
            <a:off x="9829800" y="1"/>
            <a:ext cx="2362201" cy="6858003"/>
          </a:xfrm>
          <a:custGeom>
            <a:avLst/>
            <a:gdLst>
              <a:gd name="connsiteX0" fmla="*/ 1915898 w 2362201"/>
              <a:gd name="connsiteY0" fmla="*/ 0 h 6858003"/>
              <a:gd name="connsiteX1" fmla="*/ 2362201 w 2362201"/>
              <a:gd name="connsiteY1" fmla="*/ 0 h 6858003"/>
              <a:gd name="connsiteX2" fmla="*/ 2362201 w 2362201"/>
              <a:gd name="connsiteY2" fmla="*/ 6858003 h 6858003"/>
              <a:gd name="connsiteX3" fmla="*/ 0 w 2362201"/>
              <a:gd name="connsiteY3" fmla="*/ 6858003 h 6858003"/>
              <a:gd name="connsiteX4" fmla="*/ 1915898 w 2362201"/>
              <a:gd name="connsiteY4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1" h="6858003">
                <a:moveTo>
                  <a:pt x="1915898" y="0"/>
                </a:moveTo>
                <a:lnTo>
                  <a:pt x="2362201" y="0"/>
                </a:lnTo>
                <a:lnTo>
                  <a:pt x="2362201" y="6858003"/>
                </a:lnTo>
                <a:lnTo>
                  <a:pt x="0" y="6858003"/>
                </a:lnTo>
                <a:lnTo>
                  <a:pt x="19158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90D75F-3E74-5C9C-EDA8-F507FC01AAD0}"/>
              </a:ext>
            </a:extLst>
          </p:cNvPr>
          <p:cNvGrpSpPr/>
          <p:nvPr/>
        </p:nvGrpSpPr>
        <p:grpSpPr>
          <a:xfrm>
            <a:off x="179945" y="223144"/>
            <a:ext cx="6901079" cy="1497904"/>
            <a:chOff x="535567" y="962920"/>
            <a:chExt cx="6901079" cy="14979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FD933D-3DC4-99A9-1BA4-68286E7B1C66}"/>
                </a:ext>
              </a:extLst>
            </p:cNvPr>
            <p:cNvSpPr txBox="1"/>
            <p:nvPr/>
          </p:nvSpPr>
          <p:spPr>
            <a:xfrm>
              <a:off x="535567" y="962920"/>
              <a:ext cx="6901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Class Diagram - Blueprint in object-oriented modelling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050270-99ED-DD2E-ED86-0FD59CF39163}"/>
                </a:ext>
              </a:extLst>
            </p:cNvPr>
            <p:cNvSpPr txBox="1"/>
            <p:nvPr/>
          </p:nvSpPr>
          <p:spPr>
            <a:xfrm>
              <a:off x="695706" y="2045005"/>
              <a:ext cx="5013572" cy="415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4314C37-6D7B-5DF5-DB99-8980B05D38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5407200" y="0"/>
            <a:ext cx="6096000" cy="68580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9847B2-3BB6-BA4A-15A9-A82B7986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5" y="846397"/>
            <a:ext cx="5255625" cy="56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6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527D-FBD6-3F1A-E9EC-9385573F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D68A056-03AB-23D0-6234-BAA0DB95D8E4}"/>
              </a:ext>
            </a:extLst>
          </p:cNvPr>
          <p:cNvSpPr/>
          <p:nvPr/>
        </p:nvSpPr>
        <p:spPr>
          <a:xfrm>
            <a:off x="9829800" y="1"/>
            <a:ext cx="2362201" cy="6858003"/>
          </a:xfrm>
          <a:custGeom>
            <a:avLst/>
            <a:gdLst>
              <a:gd name="connsiteX0" fmla="*/ 1915898 w 2362201"/>
              <a:gd name="connsiteY0" fmla="*/ 0 h 6858003"/>
              <a:gd name="connsiteX1" fmla="*/ 2362201 w 2362201"/>
              <a:gd name="connsiteY1" fmla="*/ 0 h 6858003"/>
              <a:gd name="connsiteX2" fmla="*/ 2362201 w 2362201"/>
              <a:gd name="connsiteY2" fmla="*/ 6858003 h 6858003"/>
              <a:gd name="connsiteX3" fmla="*/ 0 w 2362201"/>
              <a:gd name="connsiteY3" fmla="*/ 6858003 h 6858003"/>
              <a:gd name="connsiteX4" fmla="*/ 1915898 w 2362201"/>
              <a:gd name="connsiteY4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1" h="6858003">
                <a:moveTo>
                  <a:pt x="1915898" y="0"/>
                </a:moveTo>
                <a:lnTo>
                  <a:pt x="2362201" y="0"/>
                </a:lnTo>
                <a:lnTo>
                  <a:pt x="2362201" y="6858003"/>
                </a:lnTo>
                <a:lnTo>
                  <a:pt x="0" y="6858003"/>
                </a:lnTo>
                <a:lnTo>
                  <a:pt x="19158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187708-D1FF-02CF-CEDE-473233E1A06C}"/>
              </a:ext>
            </a:extLst>
          </p:cNvPr>
          <p:cNvGrpSpPr/>
          <p:nvPr/>
        </p:nvGrpSpPr>
        <p:grpSpPr>
          <a:xfrm>
            <a:off x="179945" y="223144"/>
            <a:ext cx="6901079" cy="1497904"/>
            <a:chOff x="535567" y="962920"/>
            <a:chExt cx="6901079" cy="14979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71A624-BE18-7320-F3E5-F6A726E2F63D}"/>
                </a:ext>
              </a:extLst>
            </p:cNvPr>
            <p:cNvSpPr txBox="1"/>
            <p:nvPr/>
          </p:nvSpPr>
          <p:spPr>
            <a:xfrm>
              <a:off x="535567" y="962920"/>
              <a:ext cx="6901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Other Diagrams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122C8-BE71-5515-4C69-E96DC1E5560D}"/>
                </a:ext>
              </a:extLst>
            </p:cNvPr>
            <p:cNvSpPr txBox="1"/>
            <p:nvPr/>
          </p:nvSpPr>
          <p:spPr>
            <a:xfrm>
              <a:off x="695706" y="2045005"/>
              <a:ext cx="5013572" cy="415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A895524-8A03-DFDB-F323-5E41033B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6" y="937447"/>
            <a:ext cx="2644344" cy="3150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CF07F-F0C4-F862-C1D7-8B556EF8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3" y="4147113"/>
            <a:ext cx="2524271" cy="200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5587D-FE54-4026-B5A2-9E7D8F70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908" y="1169987"/>
            <a:ext cx="1188930" cy="3416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57AD3-B2E9-94AF-A82E-4D7F82A0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49" y="901906"/>
            <a:ext cx="3600450" cy="1847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9D7D1-AED6-8644-CF84-6D1E94A4F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1" y="3429000"/>
            <a:ext cx="3908144" cy="2288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012D8B-D6ED-765C-04AF-B8459B504C05}"/>
              </a:ext>
            </a:extLst>
          </p:cNvPr>
          <p:cNvSpPr txBox="1"/>
          <p:nvPr/>
        </p:nvSpPr>
        <p:spPr>
          <a:xfrm>
            <a:off x="548259" y="6272801"/>
            <a:ext cx="1531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600" dirty="0"/>
              <a:t>State Diagrams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105D9-7AC7-3029-9DDE-B18E9C375D6A}"/>
              </a:ext>
            </a:extLst>
          </p:cNvPr>
          <p:cNvSpPr txBox="1"/>
          <p:nvPr/>
        </p:nvSpPr>
        <p:spPr>
          <a:xfrm>
            <a:off x="6639600" y="6268787"/>
            <a:ext cx="196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600" dirty="0"/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85980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CEA73389-F723-55E1-40FF-7434CFA4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14185" r="55861" b="14169"/>
          <a:stretch>
            <a:fillRect/>
          </a:stretch>
        </p:blipFill>
        <p:spPr>
          <a:xfrm>
            <a:off x="363855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6858000 h 6858000"/>
              <a:gd name="connsiteX5" fmla="*/ 3429000 w 6858000"/>
              <a:gd name="connsiteY5" fmla="*/ 3429000 h 6858000"/>
              <a:gd name="connsiteX6" fmla="*/ 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3429000" y="0"/>
                </a:lnTo>
                <a:lnTo>
                  <a:pt x="6858000" y="3429000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B0DD6FBA-235C-BFB1-9A86-B321D36B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8" t="14185" r="45942" b="14169"/>
          <a:stretch>
            <a:fillRect/>
          </a:stretch>
        </p:blipFill>
        <p:spPr>
          <a:xfrm>
            <a:off x="7334251" y="0"/>
            <a:ext cx="4857749" cy="6858000"/>
          </a:xfrm>
          <a:custGeom>
            <a:avLst/>
            <a:gdLst>
              <a:gd name="connsiteX0" fmla="*/ 0 w 4857749"/>
              <a:gd name="connsiteY0" fmla="*/ 0 h 6858000"/>
              <a:gd name="connsiteX1" fmla="*/ 3429000 w 4857749"/>
              <a:gd name="connsiteY1" fmla="*/ 0 h 6858000"/>
              <a:gd name="connsiteX2" fmla="*/ 4857749 w 4857749"/>
              <a:gd name="connsiteY2" fmla="*/ 1428749 h 6858000"/>
              <a:gd name="connsiteX3" fmla="*/ 4857749 w 4857749"/>
              <a:gd name="connsiteY3" fmla="*/ 5429251 h 6858000"/>
              <a:gd name="connsiteX4" fmla="*/ 3429000 w 4857749"/>
              <a:gd name="connsiteY4" fmla="*/ 6858000 h 6858000"/>
              <a:gd name="connsiteX5" fmla="*/ 0 w 4857749"/>
              <a:gd name="connsiteY5" fmla="*/ 6858000 h 6858000"/>
              <a:gd name="connsiteX6" fmla="*/ 3429000 w 4857749"/>
              <a:gd name="connsiteY6" fmla="*/ 3429000 h 6858000"/>
              <a:gd name="connsiteX7" fmla="*/ 0 w 485774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49" h="6858000">
                <a:moveTo>
                  <a:pt x="0" y="0"/>
                </a:moveTo>
                <a:lnTo>
                  <a:pt x="3429000" y="0"/>
                </a:lnTo>
                <a:lnTo>
                  <a:pt x="4857749" y="1428749"/>
                </a:lnTo>
                <a:lnTo>
                  <a:pt x="4857749" y="5429251"/>
                </a:lnTo>
                <a:lnTo>
                  <a:pt x="3429000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F194A07-19D7-E437-E372-B822456C1E93}"/>
              </a:ext>
            </a:extLst>
          </p:cNvPr>
          <p:cNvSpPr/>
          <p:nvPr/>
        </p:nvSpPr>
        <p:spPr>
          <a:xfrm>
            <a:off x="0" y="438520"/>
            <a:ext cx="7715848" cy="5980958"/>
          </a:xfrm>
          <a:custGeom>
            <a:avLst/>
            <a:gdLst>
              <a:gd name="connsiteX0" fmla="*/ 0 w 6096000"/>
              <a:gd name="connsiteY0" fmla="*/ 0 h 3914588"/>
              <a:gd name="connsiteX1" fmla="*/ 4138706 w 6096000"/>
              <a:gd name="connsiteY1" fmla="*/ 0 h 3914588"/>
              <a:gd name="connsiteX2" fmla="*/ 6096000 w 6096000"/>
              <a:gd name="connsiteY2" fmla="*/ 1957294 h 3914588"/>
              <a:gd name="connsiteX3" fmla="*/ 4138706 w 6096000"/>
              <a:gd name="connsiteY3" fmla="*/ 3914588 h 3914588"/>
              <a:gd name="connsiteX4" fmla="*/ 0 w 6096000"/>
              <a:gd name="connsiteY4" fmla="*/ 3914588 h 391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914588">
                <a:moveTo>
                  <a:pt x="0" y="0"/>
                </a:moveTo>
                <a:lnTo>
                  <a:pt x="4138706" y="0"/>
                </a:lnTo>
                <a:lnTo>
                  <a:pt x="6096000" y="1957294"/>
                </a:lnTo>
                <a:lnTo>
                  <a:pt x="4138706" y="3914588"/>
                </a:lnTo>
                <a:lnTo>
                  <a:pt x="0" y="3914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47700" dist="177800" dir="1200000" algn="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2B74CB-B196-CD53-4AD9-CDF1BF13359D}"/>
              </a:ext>
            </a:extLst>
          </p:cNvPr>
          <p:cNvGrpSpPr/>
          <p:nvPr/>
        </p:nvGrpSpPr>
        <p:grpSpPr>
          <a:xfrm>
            <a:off x="258497" y="826877"/>
            <a:ext cx="5582959" cy="1807527"/>
            <a:chOff x="194997" y="500462"/>
            <a:chExt cx="5582959" cy="1807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D8283F-92AA-4C57-8F97-243155217D1C}"/>
                </a:ext>
              </a:extLst>
            </p:cNvPr>
            <p:cNvSpPr txBox="1"/>
            <p:nvPr/>
          </p:nvSpPr>
          <p:spPr>
            <a:xfrm>
              <a:off x="194997" y="1723214"/>
              <a:ext cx="5582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/>
                <a:t>The dashboard serves as the landing page, offering a quick overview of the business status.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77A5E4-0DFF-B47B-5DE9-7417C97C5E2E}"/>
                </a:ext>
              </a:extLst>
            </p:cNvPr>
            <p:cNvSpPr txBox="1"/>
            <p:nvPr/>
          </p:nvSpPr>
          <p:spPr>
            <a:xfrm>
              <a:off x="194997" y="500462"/>
              <a:ext cx="49396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/>
                <a:t>Feature Showcase: </a:t>
              </a:r>
              <a:r>
                <a:rPr lang="en-GB" sz="4000" b="1" dirty="0"/>
                <a:t>Dashboard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F1A914-C0C8-73F6-1EED-3DD8ED0D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3" y="2677050"/>
            <a:ext cx="5582959" cy="31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9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TM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53923"/>
      </a:accent1>
      <a:accent2>
        <a:srgbClr val="2D2D3F"/>
      </a:accent2>
      <a:accent3>
        <a:srgbClr val="BB0000"/>
      </a:accent3>
      <a:accent4>
        <a:srgbClr val="FFB2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766</Words>
  <Application>Microsoft Macintosh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SlideEgg</dc:creator>
  <cp:lastModifiedBy>Madushanka Gamlath</cp:lastModifiedBy>
  <cp:revision>18</cp:revision>
  <dcterms:created xsi:type="dcterms:W3CDTF">2024-12-03T03:26:38Z</dcterms:created>
  <dcterms:modified xsi:type="dcterms:W3CDTF">2025-09-27T16:31:56Z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56ac557-f879-4314-a0dd-31320f1fd83e_Enabled">
    <vt:lpwstr>true</vt:lpwstr>
  </property>
  <property fmtid="{D5CDD505-2E9C-101B-9397-08002B2CF9AE}" pid="3" name="MSIP_Label_956ac557-f879-4314-a0dd-31320f1fd83e_SetDate">
    <vt:lpwstr>2025-09-23T17:29:01Z</vt:lpwstr>
  </property>
  <property fmtid="{D5CDD505-2E9C-101B-9397-08002B2CF9AE}" pid="4" name="MSIP_Label_956ac557-f879-4314-a0dd-31320f1fd83e_Method">
    <vt:lpwstr>Standard</vt:lpwstr>
  </property>
  <property fmtid="{D5CDD505-2E9C-101B-9397-08002B2CF9AE}" pid="5" name="MSIP_Label_956ac557-f879-4314-a0dd-31320f1fd83e_Name">
    <vt:lpwstr>956ac557-f879-4314-a0dd-31320f1fd83e</vt:lpwstr>
  </property>
  <property fmtid="{D5CDD505-2E9C-101B-9397-08002B2CF9AE}" pid="6" name="MSIP_Label_956ac557-f879-4314-a0dd-31320f1fd83e_SiteId">
    <vt:lpwstr>97424943-93ed-421f-81ce-f245fd53a717</vt:lpwstr>
  </property>
  <property fmtid="{D5CDD505-2E9C-101B-9397-08002B2CF9AE}" pid="7" name="MSIP_Label_956ac557-f879-4314-a0dd-31320f1fd83e_ActionId">
    <vt:lpwstr>d20c6465-d255-4506-a3b1-068a39a3d35b</vt:lpwstr>
  </property>
  <property fmtid="{D5CDD505-2E9C-101B-9397-08002B2CF9AE}" pid="8" name="MSIP_Label_956ac557-f879-4314-a0dd-31320f1fd83e_ContentBits">
    <vt:lpwstr>0</vt:lpwstr>
  </property>
  <property fmtid="{D5CDD505-2E9C-101B-9397-08002B2CF9AE}" pid="9" name="MSIP_Label_956ac557-f879-4314-a0dd-31320f1fd83e_Tag">
    <vt:lpwstr>50, 3, 0, 1</vt:lpwstr>
  </property>
</Properties>
</file>